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sdx" ContentType="application/vnd.ms-visio.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7"/>
  </p:notesMasterIdLst>
  <p:sldIdLst>
    <p:sldId id="411" r:id="rId2"/>
    <p:sldId id="337" r:id="rId3"/>
    <p:sldId id="396" r:id="rId4"/>
    <p:sldId id="397" r:id="rId5"/>
    <p:sldId id="398" r:id="rId6"/>
    <p:sldId id="399" r:id="rId7"/>
    <p:sldId id="400" r:id="rId8"/>
    <p:sldId id="401" r:id="rId9"/>
    <p:sldId id="406" r:id="rId10"/>
    <p:sldId id="402" r:id="rId11"/>
    <p:sldId id="403" r:id="rId12"/>
    <p:sldId id="404" r:id="rId13"/>
    <p:sldId id="405" r:id="rId14"/>
    <p:sldId id="407" r:id="rId15"/>
    <p:sldId id="409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F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86"/>
  </p:normalViewPr>
  <p:slideViewPr>
    <p:cSldViewPr snapToGrid="0" snapToObjects="1">
      <p:cViewPr varScale="1">
        <p:scale>
          <a:sx n="132" d="100"/>
          <a:sy n="132" d="100"/>
        </p:scale>
        <p:origin x="1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4" d="100"/>
          <a:sy n="104" d="100"/>
        </p:scale>
        <p:origin x="340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D1434-A574-4AE8-8071-7E8261BF55FE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0432F15-933E-49EF-9EF8-6D07F93C8A6C}">
      <dgm:prSet/>
      <dgm:spPr/>
      <dgm:t>
        <a:bodyPr/>
        <a:lstStyle/>
        <a:p>
          <a:pPr>
            <a:defRPr b="1"/>
          </a:pPr>
          <a:r>
            <a:rPr lang="en-US" dirty="0"/>
            <a:t>What is pre-hospital healthcare?</a:t>
          </a:r>
        </a:p>
      </dgm:t>
    </dgm:pt>
    <dgm:pt modelId="{835E1552-8AC7-4377-99BB-D29F6AD92E76}" type="parTrans" cxnId="{E1B95821-637F-4F8B-9F84-4F72E718FF06}">
      <dgm:prSet/>
      <dgm:spPr/>
      <dgm:t>
        <a:bodyPr/>
        <a:lstStyle/>
        <a:p>
          <a:endParaRPr lang="en-US"/>
        </a:p>
      </dgm:t>
    </dgm:pt>
    <dgm:pt modelId="{FFB9646C-D741-4D8F-87C0-BE253B57B852}" type="sibTrans" cxnId="{E1B95821-637F-4F8B-9F84-4F72E718FF06}">
      <dgm:prSet/>
      <dgm:spPr/>
      <dgm:t>
        <a:bodyPr/>
        <a:lstStyle/>
        <a:p>
          <a:endParaRPr lang="en-US"/>
        </a:p>
      </dgm:t>
    </dgm:pt>
    <dgm:pt modelId="{B2ECBCEB-7ECB-47EB-B24C-705CF814D47A}">
      <dgm:prSet/>
      <dgm:spPr/>
      <dgm:t>
        <a:bodyPr/>
        <a:lstStyle/>
        <a:p>
          <a:pPr>
            <a:defRPr b="1"/>
          </a:pPr>
          <a:r>
            <a:rPr lang="en-GB" dirty="0"/>
            <a:t>What constitutes Mobile Healthcare?</a:t>
          </a:r>
          <a:endParaRPr lang="en-US" dirty="0"/>
        </a:p>
      </dgm:t>
    </dgm:pt>
    <dgm:pt modelId="{D7CC2588-9003-4FBE-AA28-3A47DE14F4D1}" type="parTrans" cxnId="{6B5184C7-9EE3-45A5-994F-45F6540D702C}">
      <dgm:prSet/>
      <dgm:spPr/>
      <dgm:t>
        <a:bodyPr/>
        <a:lstStyle/>
        <a:p>
          <a:endParaRPr lang="en-US"/>
        </a:p>
      </dgm:t>
    </dgm:pt>
    <dgm:pt modelId="{F3778FF1-2E9A-4E21-B7A2-698B588DC266}" type="sibTrans" cxnId="{6B5184C7-9EE3-45A5-994F-45F6540D702C}">
      <dgm:prSet/>
      <dgm:spPr/>
      <dgm:t>
        <a:bodyPr/>
        <a:lstStyle/>
        <a:p>
          <a:endParaRPr lang="en-US"/>
        </a:p>
      </dgm:t>
    </dgm:pt>
    <dgm:pt modelId="{F1CD3175-7C6A-4117-B894-8245EB86AED2}">
      <dgm:prSet/>
      <dgm:spPr/>
      <dgm:t>
        <a:bodyPr/>
        <a:lstStyle/>
        <a:p>
          <a:pPr>
            <a:defRPr b="1"/>
          </a:pPr>
          <a:r>
            <a:rPr lang="en-US" dirty="0"/>
            <a:t>5G Enabled Connected Ambulances: Progress and Challenges</a:t>
          </a:r>
        </a:p>
      </dgm:t>
    </dgm:pt>
    <dgm:pt modelId="{B9F68C3A-9B88-4EC1-87DA-5F5A8BA74B42}" type="parTrans" cxnId="{D8E4809B-1242-47CE-9CA1-E9D404393A18}">
      <dgm:prSet/>
      <dgm:spPr/>
      <dgm:t>
        <a:bodyPr/>
        <a:lstStyle/>
        <a:p>
          <a:endParaRPr lang="en-US"/>
        </a:p>
      </dgm:t>
    </dgm:pt>
    <dgm:pt modelId="{1B24E467-9274-45E9-AE68-467E89FB2832}" type="sibTrans" cxnId="{D8E4809B-1242-47CE-9CA1-E9D404393A18}">
      <dgm:prSet/>
      <dgm:spPr/>
      <dgm:t>
        <a:bodyPr/>
        <a:lstStyle/>
        <a:p>
          <a:endParaRPr lang="en-US"/>
        </a:p>
      </dgm:t>
    </dgm:pt>
    <dgm:pt modelId="{E0077B9F-4FB3-42AA-AD13-786B092219B7}">
      <dgm:prSet/>
      <dgm:spPr/>
      <dgm:t>
        <a:bodyPr/>
        <a:lstStyle/>
        <a:p>
          <a:pPr>
            <a:defRPr b="1"/>
          </a:pPr>
          <a:r>
            <a:rPr lang="en-US" dirty="0"/>
            <a:t>Live Delivery of Ultrasound Imagery in Pre-hospital Healthcare</a:t>
          </a:r>
        </a:p>
      </dgm:t>
    </dgm:pt>
    <dgm:pt modelId="{456CF209-28DE-4188-AA27-95DBE6F11D0D}" type="parTrans" cxnId="{5C4DEBF9-5D5F-49C3-91A5-F0503EF22518}">
      <dgm:prSet/>
      <dgm:spPr/>
      <dgm:t>
        <a:bodyPr/>
        <a:lstStyle/>
        <a:p>
          <a:endParaRPr lang="en-US"/>
        </a:p>
      </dgm:t>
    </dgm:pt>
    <dgm:pt modelId="{759522E1-BBBE-45FE-9979-405125E1B633}" type="sibTrans" cxnId="{5C4DEBF9-5D5F-49C3-91A5-F0503EF22518}">
      <dgm:prSet/>
      <dgm:spPr/>
      <dgm:t>
        <a:bodyPr/>
        <a:lstStyle/>
        <a:p>
          <a:endParaRPr lang="en-US"/>
        </a:p>
      </dgm:t>
    </dgm:pt>
    <dgm:pt modelId="{85F1FAF7-C934-0941-8864-01B6768035C8}">
      <dgm:prSet/>
      <dgm:spPr/>
      <dgm:t>
        <a:bodyPr/>
        <a:lstStyle/>
        <a:p>
          <a:r>
            <a:rPr lang="en-GB" dirty="0"/>
            <a:t>What’s next?</a:t>
          </a:r>
        </a:p>
      </dgm:t>
    </dgm:pt>
    <dgm:pt modelId="{FA3190D7-D323-EF44-8EA3-231C996A6E66}" type="parTrans" cxnId="{61501FCA-06AD-1344-A90D-6FE1B16D0DC0}">
      <dgm:prSet/>
      <dgm:spPr/>
      <dgm:t>
        <a:bodyPr/>
        <a:lstStyle/>
        <a:p>
          <a:endParaRPr lang="en-GB"/>
        </a:p>
      </dgm:t>
    </dgm:pt>
    <dgm:pt modelId="{979BF003-EE06-FD44-90A4-1871DC074CCA}" type="sibTrans" cxnId="{61501FCA-06AD-1344-A90D-6FE1B16D0DC0}">
      <dgm:prSet/>
      <dgm:spPr/>
      <dgm:t>
        <a:bodyPr/>
        <a:lstStyle/>
        <a:p>
          <a:endParaRPr lang="en-GB"/>
        </a:p>
      </dgm:t>
    </dgm:pt>
    <dgm:pt modelId="{4D1D87B0-3929-A54B-8DF5-70ECCF3B50F4}" type="pres">
      <dgm:prSet presAssocID="{FA6D1434-A574-4AE8-8071-7E8261BF55FE}" presName="vert0" presStyleCnt="0">
        <dgm:presLayoutVars>
          <dgm:dir/>
          <dgm:animOne val="branch"/>
          <dgm:animLvl val="lvl"/>
        </dgm:presLayoutVars>
      </dgm:prSet>
      <dgm:spPr/>
    </dgm:pt>
    <dgm:pt modelId="{BC834BA8-E048-7142-A128-827AD36142DC}" type="pres">
      <dgm:prSet presAssocID="{70432F15-933E-49EF-9EF8-6D07F93C8A6C}" presName="thickLine" presStyleLbl="alignNode1" presStyleIdx="0" presStyleCnt="5"/>
      <dgm:spPr/>
    </dgm:pt>
    <dgm:pt modelId="{8C1038C8-AAEE-2F43-95DE-DD83A9BE2F64}" type="pres">
      <dgm:prSet presAssocID="{70432F15-933E-49EF-9EF8-6D07F93C8A6C}" presName="horz1" presStyleCnt="0"/>
      <dgm:spPr/>
    </dgm:pt>
    <dgm:pt modelId="{C4EC7CDE-3F49-B14C-8E07-4213CC4B665A}" type="pres">
      <dgm:prSet presAssocID="{70432F15-933E-49EF-9EF8-6D07F93C8A6C}" presName="tx1" presStyleLbl="revTx" presStyleIdx="0" presStyleCnt="5"/>
      <dgm:spPr/>
    </dgm:pt>
    <dgm:pt modelId="{16A6C24E-2A87-C64D-8C83-97F77D951A5C}" type="pres">
      <dgm:prSet presAssocID="{70432F15-933E-49EF-9EF8-6D07F93C8A6C}" presName="vert1" presStyleCnt="0"/>
      <dgm:spPr/>
    </dgm:pt>
    <dgm:pt modelId="{908477EF-700D-7B48-BEA7-BF7805D6DE38}" type="pres">
      <dgm:prSet presAssocID="{B2ECBCEB-7ECB-47EB-B24C-705CF814D47A}" presName="thickLine" presStyleLbl="alignNode1" presStyleIdx="1" presStyleCnt="5"/>
      <dgm:spPr/>
    </dgm:pt>
    <dgm:pt modelId="{C0696254-5812-5F40-8CE0-061972AD2B7E}" type="pres">
      <dgm:prSet presAssocID="{B2ECBCEB-7ECB-47EB-B24C-705CF814D47A}" presName="horz1" presStyleCnt="0"/>
      <dgm:spPr/>
    </dgm:pt>
    <dgm:pt modelId="{19B74B37-4EE0-D443-A257-68F79E0E1A2C}" type="pres">
      <dgm:prSet presAssocID="{B2ECBCEB-7ECB-47EB-B24C-705CF814D47A}" presName="tx1" presStyleLbl="revTx" presStyleIdx="1" presStyleCnt="5"/>
      <dgm:spPr/>
    </dgm:pt>
    <dgm:pt modelId="{DE46CBF0-7A8A-BE4D-BFEC-DA5F7F2FFE33}" type="pres">
      <dgm:prSet presAssocID="{B2ECBCEB-7ECB-47EB-B24C-705CF814D47A}" presName="vert1" presStyleCnt="0"/>
      <dgm:spPr/>
    </dgm:pt>
    <dgm:pt modelId="{D3670517-85B1-9245-9AF8-757A89FBCC21}" type="pres">
      <dgm:prSet presAssocID="{F1CD3175-7C6A-4117-B894-8245EB86AED2}" presName="thickLine" presStyleLbl="alignNode1" presStyleIdx="2" presStyleCnt="5"/>
      <dgm:spPr/>
    </dgm:pt>
    <dgm:pt modelId="{C07BAD40-266A-624B-8E8F-F63C2B388B03}" type="pres">
      <dgm:prSet presAssocID="{F1CD3175-7C6A-4117-B894-8245EB86AED2}" presName="horz1" presStyleCnt="0"/>
      <dgm:spPr/>
    </dgm:pt>
    <dgm:pt modelId="{C1F27086-601C-0945-9585-162EAAD63BAA}" type="pres">
      <dgm:prSet presAssocID="{F1CD3175-7C6A-4117-B894-8245EB86AED2}" presName="tx1" presStyleLbl="revTx" presStyleIdx="2" presStyleCnt="5"/>
      <dgm:spPr/>
    </dgm:pt>
    <dgm:pt modelId="{C9272257-0767-B648-8FE3-8B44FAB4031E}" type="pres">
      <dgm:prSet presAssocID="{F1CD3175-7C6A-4117-B894-8245EB86AED2}" presName="vert1" presStyleCnt="0"/>
      <dgm:spPr/>
    </dgm:pt>
    <dgm:pt modelId="{7366AED0-8F24-6F43-A8AE-47E9F07354E3}" type="pres">
      <dgm:prSet presAssocID="{E0077B9F-4FB3-42AA-AD13-786B092219B7}" presName="thickLine" presStyleLbl="alignNode1" presStyleIdx="3" presStyleCnt="5"/>
      <dgm:spPr/>
    </dgm:pt>
    <dgm:pt modelId="{74663247-2438-EA4B-8AAF-62E8E61EE9E0}" type="pres">
      <dgm:prSet presAssocID="{E0077B9F-4FB3-42AA-AD13-786B092219B7}" presName="horz1" presStyleCnt="0"/>
      <dgm:spPr/>
    </dgm:pt>
    <dgm:pt modelId="{F587A4FF-53C0-9146-AF39-07A314C8E715}" type="pres">
      <dgm:prSet presAssocID="{E0077B9F-4FB3-42AA-AD13-786B092219B7}" presName="tx1" presStyleLbl="revTx" presStyleIdx="3" presStyleCnt="5"/>
      <dgm:spPr/>
    </dgm:pt>
    <dgm:pt modelId="{25A59A7C-6784-B44A-A25E-42B8BF440B55}" type="pres">
      <dgm:prSet presAssocID="{E0077B9F-4FB3-42AA-AD13-786B092219B7}" presName="vert1" presStyleCnt="0"/>
      <dgm:spPr/>
    </dgm:pt>
    <dgm:pt modelId="{483703E4-A748-7E44-8EF9-DFA696AD557B}" type="pres">
      <dgm:prSet presAssocID="{85F1FAF7-C934-0941-8864-01B6768035C8}" presName="thickLine" presStyleLbl="alignNode1" presStyleIdx="4" presStyleCnt="5"/>
      <dgm:spPr/>
    </dgm:pt>
    <dgm:pt modelId="{A95F7E72-7946-C842-AB7F-F7171BF72575}" type="pres">
      <dgm:prSet presAssocID="{85F1FAF7-C934-0941-8864-01B6768035C8}" presName="horz1" presStyleCnt="0"/>
      <dgm:spPr/>
    </dgm:pt>
    <dgm:pt modelId="{630449B7-337D-6440-918D-5A849C813A37}" type="pres">
      <dgm:prSet presAssocID="{85F1FAF7-C934-0941-8864-01B6768035C8}" presName="tx1" presStyleLbl="revTx" presStyleIdx="4" presStyleCnt="5"/>
      <dgm:spPr/>
    </dgm:pt>
    <dgm:pt modelId="{1AF60840-07DD-B940-8FCA-3C3C756CB4E9}" type="pres">
      <dgm:prSet presAssocID="{85F1FAF7-C934-0941-8864-01B6768035C8}" presName="vert1" presStyleCnt="0"/>
      <dgm:spPr/>
    </dgm:pt>
  </dgm:ptLst>
  <dgm:cxnLst>
    <dgm:cxn modelId="{E1B95821-637F-4F8B-9F84-4F72E718FF06}" srcId="{FA6D1434-A574-4AE8-8071-7E8261BF55FE}" destId="{70432F15-933E-49EF-9EF8-6D07F93C8A6C}" srcOrd="0" destOrd="0" parTransId="{835E1552-8AC7-4377-99BB-D29F6AD92E76}" sibTransId="{FFB9646C-D741-4D8F-87C0-BE253B57B852}"/>
    <dgm:cxn modelId="{32FB5132-B04B-A540-9FB7-EFD08642A38B}" type="presOf" srcId="{E0077B9F-4FB3-42AA-AD13-786B092219B7}" destId="{F587A4FF-53C0-9146-AF39-07A314C8E715}" srcOrd="0" destOrd="0" presId="urn:microsoft.com/office/officeart/2008/layout/LinedList"/>
    <dgm:cxn modelId="{836A6186-0091-0F41-AF87-0B4660ACD2B9}" type="presOf" srcId="{B2ECBCEB-7ECB-47EB-B24C-705CF814D47A}" destId="{19B74B37-4EE0-D443-A257-68F79E0E1A2C}" srcOrd="0" destOrd="0" presId="urn:microsoft.com/office/officeart/2008/layout/LinedList"/>
    <dgm:cxn modelId="{D8E4809B-1242-47CE-9CA1-E9D404393A18}" srcId="{FA6D1434-A574-4AE8-8071-7E8261BF55FE}" destId="{F1CD3175-7C6A-4117-B894-8245EB86AED2}" srcOrd="2" destOrd="0" parTransId="{B9F68C3A-9B88-4EC1-87DA-5F5A8BA74B42}" sibTransId="{1B24E467-9274-45E9-AE68-467E89FB2832}"/>
    <dgm:cxn modelId="{6B5184C7-9EE3-45A5-994F-45F6540D702C}" srcId="{FA6D1434-A574-4AE8-8071-7E8261BF55FE}" destId="{B2ECBCEB-7ECB-47EB-B24C-705CF814D47A}" srcOrd="1" destOrd="0" parTransId="{D7CC2588-9003-4FBE-AA28-3A47DE14F4D1}" sibTransId="{F3778FF1-2E9A-4E21-B7A2-698B588DC266}"/>
    <dgm:cxn modelId="{61501FCA-06AD-1344-A90D-6FE1B16D0DC0}" srcId="{FA6D1434-A574-4AE8-8071-7E8261BF55FE}" destId="{85F1FAF7-C934-0941-8864-01B6768035C8}" srcOrd="4" destOrd="0" parTransId="{FA3190D7-D323-EF44-8EA3-231C996A6E66}" sibTransId="{979BF003-EE06-FD44-90A4-1871DC074CCA}"/>
    <dgm:cxn modelId="{3F3621ED-0B9B-5A4E-9EAF-A6F50AFF6313}" type="presOf" srcId="{F1CD3175-7C6A-4117-B894-8245EB86AED2}" destId="{C1F27086-601C-0945-9585-162EAAD63BAA}" srcOrd="0" destOrd="0" presId="urn:microsoft.com/office/officeart/2008/layout/LinedList"/>
    <dgm:cxn modelId="{536A3CF9-CEE2-564B-AB90-E8C108862E29}" type="presOf" srcId="{FA6D1434-A574-4AE8-8071-7E8261BF55FE}" destId="{4D1D87B0-3929-A54B-8DF5-70ECCF3B50F4}" srcOrd="0" destOrd="0" presId="urn:microsoft.com/office/officeart/2008/layout/LinedList"/>
    <dgm:cxn modelId="{5C4DEBF9-5D5F-49C3-91A5-F0503EF22518}" srcId="{FA6D1434-A574-4AE8-8071-7E8261BF55FE}" destId="{E0077B9F-4FB3-42AA-AD13-786B092219B7}" srcOrd="3" destOrd="0" parTransId="{456CF209-28DE-4188-AA27-95DBE6F11D0D}" sibTransId="{759522E1-BBBE-45FE-9979-405125E1B633}"/>
    <dgm:cxn modelId="{C8C45EFA-391D-4E44-8F17-03CE21E423F7}" type="presOf" srcId="{70432F15-933E-49EF-9EF8-6D07F93C8A6C}" destId="{C4EC7CDE-3F49-B14C-8E07-4213CC4B665A}" srcOrd="0" destOrd="0" presId="urn:microsoft.com/office/officeart/2008/layout/LinedList"/>
    <dgm:cxn modelId="{592331FF-0339-374A-AAE4-14D9B6ED54DF}" type="presOf" srcId="{85F1FAF7-C934-0941-8864-01B6768035C8}" destId="{630449B7-337D-6440-918D-5A849C813A37}" srcOrd="0" destOrd="0" presId="urn:microsoft.com/office/officeart/2008/layout/LinedList"/>
    <dgm:cxn modelId="{AF3F3D44-A5B6-E34D-B21A-4131C27DB013}" type="presParOf" srcId="{4D1D87B0-3929-A54B-8DF5-70ECCF3B50F4}" destId="{BC834BA8-E048-7142-A128-827AD36142DC}" srcOrd="0" destOrd="0" presId="urn:microsoft.com/office/officeart/2008/layout/LinedList"/>
    <dgm:cxn modelId="{76985804-AD75-B74F-A51B-B260FBFCD5B2}" type="presParOf" srcId="{4D1D87B0-3929-A54B-8DF5-70ECCF3B50F4}" destId="{8C1038C8-AAEE-2F43-95DE-DD83A9BE2F64}" srcOrd="1" destOrd="0" presId="urn:microsoft.com/office/officeart/2008/layout/LinedList"/>
    <dgm:cxn modelId="{C47FB722-B879-5A43-85C4-E17BDC671CDF}" type="presParOf" srcId="{8C1038C8-AAEE-2F43-95DE-DD83A9BE2F64}" destId="{C4EC7CDE-3F49-B14C-8E07-4213CC4B665A}" srcOrd="0" destOrd="0" presId="urn:microsoft.com/office/officeart/2008/layout/LinedList"/>
    <dgm:cxn modelId="{66F7FB04-9827-664E-AD47-55A47793276B}" type="presParOf" srcId="{8C1038C8-AAEE-2F43-95DE-DD83A9BE2F64}" destId="{16A6C24E-2A87-C64D-8C83-97F77D951A5C}" srcOrd="1" destOrd="0" presId="urn:microsoft.com/office/officeart/2008/layout/LinedList"/>
    <dgm:cxn modelId="{C7B4DDF4-2B8A-1248-8AFE-DB002DE56C9F}" type="presParOf" srcId="{4D1D87B0-3929-A54B-8DF5-70ECCF3B50F4}" destId="{908477EF-700D-7B48-BEA7-BF7805D6DE38}" srcOrd="2" destOrd="0" presId="urn:microsoft.com/office/officeart/2008/layout/LinedList"/>
    <dgm:cxn modelId="{7BBD76B3-494E-C343-94D1-7408C91D7404}" type="presParOf" srcId="{4D1D87B0-3929-A54B-8DF5-70ECCF3B50F4}" destId="{C0696254-5812-5F40-8CE0-061972AD2B7E}" srcOrd="3" destOrd="0" presId="urn:microsoft.com/office/officeart/2008/layout/LinedList"/>
    <dgm:cxn modelId="{4686CFC3-E38C-0241-9727-44356BCA0A1C}" type="presParOf" srcId="{C0696254-5812-5F40-8CE0-061972AD2B7E}" destId="{19B74B37-4EE0-D443-A257-68F79E0E1A2C}" srcOrd="0" destOrd="0" presId="urn:microsoft.com/office/officeart/2008/layout/LinedList"/>
    <dgm:cxn modelId="{D36A232A-6196-CC4F-B5F9-45BB28CAED53}" type="presParOf" srcId="{C0696254-5812-5F40-8CE0-061972AD2B7E}" destId="{DE46CBF0-7A8A-BE4D-BFEC-DA5F7F2FFE33}" srcOrd="1" destOrd="0" presId="urn:microsoft.com/office/officeart/2008/layout/LinedList"/>
    <dgm:cxn modelId="{F4296629-D990-5B4D-A937-22EBCDFE2595}" type="presParOf" srcId="{4D1D87B0-3929-A54B-8DF5-70ECCF3B50F4}" destId="{D3670517-85B1-9245-9AF8-757A89FBCC21}" srcOrd="4" destOrd="0" presId="urn:microsoft.com/office/officeart/2008/layout/LinedList"/>
    <dgm:cxn modelId="{EA19729B-0305-8E4E-AC45-3DD9CA351E4F}" type="presParOf" srcId="{4D1D87B0-3929-A54B-8DF5-70ECCF3B50F4}" destId="{C07BAD40-266A-624B-8E8F-F63C2B388B03}" srcOrd="5" destOrd="0" presId="urn:microsoft.com/office/officeart/2008/layout/LinedList"/>
    <dgm:cxn modelId="{2A94C8F0-CF69-E24A-B4B0-66D1B2E980CD}" type="presParOf" srcId="{C07BAD40-266A-624B-8E8F-F63C2B388B03}" destId="{C1F27086-601C-0945-9585-162EAAD63BAA}" srcOrd="0" destOrd="0" presId="urn:microsoft.com/office/officeart/2008/layout/LinedList"/>
    <dgm:cxn modelId="{981998D6-C4F9-DF44-A2DB-60226AF4E9D9}" type="presParOf" srcId="{C07BAD40-266A-624B-8E8F-F63C2B388B03}" destId="{C9272257-0767-B648-8FE3-8B44FAB4031E}" srcOrd="1" destOrd="0" presId="urn:microsoft.com/office/officeart/2008/layout/LinedList"/>
    <dgm:cxn modelId="{EAB2D439-4479-014E-A4D7-287F41B6B1FC}" type="presParOf" srcId="{4D1D87B0-3929-A54B-8DF5-70ECCF3B50F4}" destId="{7366AED0-8F24-6F43-A8AE-47E9F07354E3}" srcOrd="6" destOrd="0" presId="urn:microsoft.com/office/officeart/2008/layout/LinedList"/>
    <dgm:cxn modelId="{A477CACC-EE78-6F4F-9AC4-9D0EFDB9439D}" type="presParOf" srcId="{4D1D87B0-3929-A54B-8DF5-70ECCF3B50F4}" destId="{74663247-2438-EA4B-8AAF-62E8E61EE9E0}" srcOrd="7" destOrd="0" presId="urn:microsoft.com/office/officeart/2008/layout/LinedList"/>
    <dgm:cxn modelId="{4BB69A8C-9B27-E94B-BFE4-2D29CB27DECF}" type="presParOf" srcId="{74663247-2438-EA4B-8AAF-62E8E61EE9E0}" destId="{F587A4FF-53C0-9146-AF39-07A314C8E715}" srcOrd="0" destOrd="0" presId="urn:microsoft.com/office/officeart/2008/layout/LinedList"/>
    <dgm:cxn modelId="{25E2861C-7992-E140-91E4-0AEFAFAE3BB8}" type="presParOf" srcId="{74663247-2438-EA4B-8AAF-62E8E61EE9E0}" destId="{25A59A7C-6784-B44A-A25E-42B8BF440B55}" srcOrd="1" destOrd="0" presId="urn:microsoft.com/office/officeart/2008/layout/LinedList"/>
    <dgm:cxn modelId="{A56A1C8B-957D-274E-9C61-563F83B7463C}" type="presParOf" srcId="{4D1D87B0-3929-A54B-8DF5-70ECCF3B50F4}" destId="{483703E4-A748-7E44-8EF9-DFA696AD557B}" srcOrd="8" destOrd="0" presId="urn:microsoft.com/office/officeart/2008/layout/LinedList"/>
    <dgm:cxn modelId="{8A09FC92-50BA-AF43-9B8D-FB67E06581AD}" type="presParOf" srcId="{4D1D87B0-3929-A54B-8DF5-70ECCF3B50F4}" destId="{A95F7E72-7946-C842-AB7F-F7171BF72575}" srcOrd="9" destOrd="0" presId="urn:microsoft.com/office/officeart/2008/layout/LinedList"/>
    <dgm:cxn modelId="{FAD1DB7A-9B66-6044-80D4-D788FDC4CCDA}" type="presParOf" srcId="{A95F7E72-7946-C842-AB7F-F7171BF72575}" destId="{630449B7-337D-6440-918D-5A849C813A37}" srcOrd="0" destOrd="0" presId="urn:microsoft.com/office/officeart/2008/layout/LinedList"/>
    <dgm:cxn modelId="{3CE0BE8D-F6B2-8648-9FC9-532C5DF6B9EC}" type="presParOf" srcId="{A95F7E72-7946-C842-AB7F-F7171BF72575}" destId="{1AF60840-07DD-B940-8FCA-3C3C756CB4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C0D215-7625-4D44-9DA4-0490AC9162C0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6ECB84-CE66-43A5-9070-3599AB2CA81C}">
      <dgm:prSet/>
      <dgm:spPr/>
      <dgm:t>
        <a:bodyPr/>
        <a:lstStyle/>
        <a:p>
          <a:r>
            <a:rPr lang="en-GB"/>
            <a:t>By Definition: </a:t>
          </a:r>
          <a:endParaRPr lang="en-US"/>
        </a:p>
      </dgm:t>
    </dgm:pt>
    <dgm:pt modelId="{C2360751-1262-40C0-9736-4A13CDBFE177}" type="parTrans" cxnId="{42877214-CEF7-4D63-8D3F-C6156B0DA27E}">
      <dgm:prSet/>
      <dgm:spPr/>
      <dgm:t>
        <a:bodyPr/>
        <a:lstStyle/>
        <a:p>
          <a:endParaRPr lang="en-US"/>
        </a:p>
      </dgm:t>
    </dgm:pt>
    <dgm:pt modelId="{F753E4D1-5BB9-40D4-94BB-881E7B9C2956}" type="sibTrans" cxnId="{42877214-CEF7-4D63-8D3F-C6156B0DA27E}">
      <dgm:prSet/>
      <dgm:spPr/>
      <dgm:t>
        <a:bodyPr/>
        <a:lstStyle/>
        <a:p>
          <a:endParaRPr lang="en-US"/>
        </a:p>
      </dgm:t>
    </dgm:pt>
    <dgm:pt modelId="{D2A247E1-C1CF-4F7F-BAA9-561104AAE517}">
      <dgm:prSet/>
      <dgm:spPr/>
      <dgm:t>
        <a:bodyPr/>
        <a:lstStyle/>
        <a:p>
          <a:r>
            <a:rPr lang="en-GB" b="1" dirty="0"/>
            <a:t>Pre-hospital</a:t>
          </a:r>
          <a:r>
            <a:rPr lang="en-GB" dirty="0"/>
            <a:t> refers to all environments </a:t>
          </a:r>
          <a:r>
            <a:rPr lang="en-GB" b="1" dirty="0"/>
            <a:t>outside an emergency department </a:t>
          </a:r>
          <a:r>
            <a:rPr lang="en-GB" dirty="0"/>
            <a:t>resuscitation room or a place specifically designed for resuscitation and/or critical care in a healthcare setting.</a:t>
          </a:r>
          <a:endParaRPr lang="en-US" dirty="0"/>
        </a:p>
      </dgm:t>
    </dgm:pt>
    <dgm:pt modelId="{DE1F93E3-EA92-4A82-AF9C-0BD0E66D2FC2}" type="parTrans" cxnId="{9FC7F47D-0788-4FD4-A0AF-CD17DE3CDD58}">
      <dgm:prSet/>
      <dgm:spPr/>
      <dgm:t>
        <a:bodyPr/>
        <a:lstStyle/>
        <a:p>
          <a:endParaRPr lang="en-US"/>
        </a:p>
      </dgm:t>
    </dgm:pt>
    <dgm:pt modelId="{B87AB1FF-F868-4696-AA03-C1FB81C3A98F}" type="sibTrans" cxnId="{9FC7F47D-0788-4FD4-A0AF-CD17DE3CDD58}">
      <dgm:prSet/>
      <dgm:spPr/>
      <dgm:t>
        <a:bodyPr/>
        <a:lstStyle/>
        <a:p>
          <a:endParaRPr lang="en-US"/>
        </a:p>
      </dgm:t>
    </dgm:pt>
    <dgm:pt modelId="{B5FFFA05-F790-4CC2-A63B-C34DD97406EF}">
      <dgm:prSet/>
      <dgm:spPr/>
      <dgm:t>
        <a:bodyPr/>
        <a:lstStyle/>
        <a:p>
          <a:r>
            <a:rPr lang="en-GB" dirty="0"/>
            <a:t>It covers: </a:t>
          </a:r>
          <a:endParaRPr lang="en-US" dirty="0"/>
        </a:p>
      </dgm:t>
    </dgm:pt>
    <dgm:pt modelId="{D4C207A4-CF3B-4747-AB01-7D9D5DA891D9}" type="parTrans" cxnId="{E2D9EE25-29C7-4E97-B068-5A1ADB74A5AD}">
      <dgm:prSet/>
      <dgm:spPr/>
      <dgm:t>
        <a:bodyPr/>
        <a:lstStyle/>
        <a:p>
          <a:endParaRPr lang="en-US"/>
        </a:p>
      </dgm:t>
    </dgm:pt>
    <dgm:pt modelId="{6F25A1F6-F22F-40DD-BD3B-C3014492530C}" type="sibTrans" cxnId="{E2D9EE25-29C7-4E97-B068-5A1ADB74A5AD}">
      <dgm:prSet/>
      <dgm:spPr/>
      <dgm:t>
        <a:bodyPr/>
        <a:lstStyle/>
        <a:p>
          <a:endParaRPr lang="en-US"/>
        </a:p>
      </dgm:t>
    </dgm:pt>
    <dgm:pt modelId="{8039B6ED-B9CA-4A26-88F8-4861FFB08E40}">
      <dgm:prSet/>
      <dgm:spPr/>
      <dgm:t>
        <a:bodyPr/>
        <a:lstStyle/>
        <a:p>
          <a:r>
            <a:rPr lang="en-GB" b="1"/>
            <a:t>Medical conditions:</a:t>
          </a:r>
          <a:r>
            <a:rPr lang="en-GB"/>
            <a:t> Ranging from minor illnesses and injury to life threatening emergencies. </a:t>
          </a:r>
          <a:endParaRPr lang="en-US"/>
        </a:p>
      </dgm:t>
    </dgm:pt>
    <dgm:pt modelId="{F2A72988-F1DD-4093-A081-B309922FBB87}" type="parTrans" cxnId="{F4481CDB-6FF5-4940-805F-B8A76D01B45D}">
      <dgm:prSet/>
      <dgm:spPr/>
      <dgm:t>
        <a:bodyPr/>
        <a:lstStyle/>
        <a:p>
          <a:endParaRPr lang="en-US"/>
        </a:p>
      </dgm:t>
    </dgm:pt>
    <dgm:pt modelId="{8EDB69DB-FD75-4F89-AB19-5851DE16A6A5}" type="sibTrans" cxnId="{F4481CDB-6FF5-4940-805F-B8A76D01B45D}">
      <dgm:prSet/>
      <dgm:spPr/>
      <dgm:t>
        <a:bodyPr/>
        <a:lstStyle/>
        <a:p>
          <a:endParaRPr lang="en-US"/>
        </a:p>
      </dgm:t>
    </dgm:pt>
    <dgm:pt modelId="{780D0CC7-9DA8-4C10-B4B2-C08E10F37375}">
      <dgm:prSet/>
      <dgm:spPr/>
      <dgm:t>
        <a:bodyPr/>
        <a:lstStyle/>
        <a:p>
          <a:r>
            <a:rPr lang="en-GB" b="1"/>
            <a:t>Pre-hospital interventions: </a:t>
          </a:r>
          <a:r>
            <a:rPr lang="en-GB"/>
            <a:t>Ranging from simple first aid to advanced emergency care and pre-hospital emergency anaesthesia.</a:t>
          </a:r>
          <a:endParaRPr lang="en-US"/>
        </a:p>
      </dgm:t>
    </dgm:pt>
    <dgm:pt modelId="{C33D4304-5787-42B6-AA1A-B8CC495748E9}" type="parTrans" cxnId="{2ECC3360-5E71-4818-8F40-72B7788D9B18}">
      <dgm:prSet/>
      <dgm:spPr/>
      <dgm:t>
        <a:bodyPr/>
        <a:lstStyle/>
        <a:p>
          <a:endParaRPr lang="en-US"/>
        </a:p>
      </dgm:t>
    </dgm:pt>
    <dgm:pt modelId="{7E6E04F5-F63C-4078-A03E-EF993DC2E9A0}" type="sibTrans" cxnId="{2ECC3360-5E71-4818-8F40-72B7788D9B18}">
      <dgm:prSet/>
      <dgm:spPr/>
      <dgm:t>
        <a:bodyPr/>
        <a:lstStyle/>
        <a:p>
          <a:endParaRPr lang="en-US"/>
        </a:p>
      </dgm:t>
    </dgm:pt>
    <dgm:pt modelId="{8AC6E02B-2C43-8347-93D8-E4F28FC8E9E6}" type="pres">
      <dgm:prSet presAssocID="{C9C0D215-7625-4D44-9DA4-0490AC9162C0}" presName="linear" presStyleCnt="0">
        <dgm:presLayoutVars>
          <dgm:dir/>
          <dgm:animLvl val="lvl"/>
          <dgm:resizeHandles val="exact"/>
        </dgm:presLayoutVars>
      </dgm:prSet>
      <dgm:spPr/>
    </dgm:pt>
    <dgm:pt modelId="{BE393380-3F9F-3840-AA8A-F973F82FC344}" type="pres">
      <dgm:prSet presAssocID="{536ECB84-CE66-43A5-9070-3599AB2CA81C}" presName="parentLin" presStyleCnt="0"/>
      <dgm:spPr/>
    </dgm:pt>
    <dgm:pt modelId="{C42AEFFD-AF1B-AE4D-9216-295012B160DC}" type="pres">
      <dgm:prSet presAssocID="{536ECB84-CE66-43A5-9070-3599AB2CA81C}" presName="parentLeftMargin" presStyleLbl="node1" presStyleIdx="0" presStyleCnt="2"/>
      <dgm:spPr/>
    </dgm:pt>
    <dgm:pt modelId="{CA3CC138-E8EA-FF40-A94E-6D9A2594B941}" type="pres">
      <dgm:prSet presAssocID="{536ECB84-CE66-43A5-9070-3599AB2CA81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72B09C9-3FD5-BC4F-8D2E-71B266898E29}" type="pres">
      <dgm:prSet presAssocID="{536ECB84-CE66-43A5-9070-3599AB2CA81C}" presName="negativeSpace" presStyleCnt="0"/>
      <dgm:spPr/>
    </dgm:pt>
    <dgm:pt modelId="{D6B4DC24-1061-784C-9591-CC4E48C5C8B1}" type="pres">
      <dgm:prSet presAssocID="{536ECB84-CE66-43A5-9070-3599AB2CA81C}" presName="childText" presStyleLbl="conFgAcc1" presStyleIdx="0" presStyleCnt="2">
        <dgm:presLayoutVars>
          <dgm:bulletEnabled val="1"/>
        </dgm:presLayoutVars>
      </dgm:prSet>
      <dgm:spPr/>
    </dgm:pt>
    <dgm:pt modelId="{DF28787E-E4AC-0C4D-AD9A-3EE9A6862695}" type="pres">
      <dgm:prSet presAssocID="{F753E4D1-5BB9-40D4-94BB-881E7B9C2956}" presName="spaceBetweenRectangles" presStyleCnt="0"/>
      <dgm:spPr/>
    </dgm:pt>
    <dgm:pt modelId="{6F1D898C-BBB3-F543-B099-72CAD36418BC}" type="pres">
      <dgm:prSet presAssocID="{B5FFFA05-F790-4CC2-A63B-C34DD97406EF}" presName="parentLin" presStyleCnt="0"/>
      <dgm:spPr/>
    </dgm:pt>
    <dgm:pt modelId="{17B63C55-6FE6-294A-9F8C-F1A71C998155}" type="pres">
      <dgm:prSet presAssocID="{B5FFFA05-F790-4CC2-A63B-C34DD97406EF}" presName="parentLeftMargin" presStyleLbl="node1" presStyleIdx="0" presStyleCnt="2"/>
      <dgm:spPr/>
    </dgm:pt>
    <dgm:pt modelId="{C093F786-9DB2-2B40-9FA5-0A3795B8B2CC}" type="pres">
      <dgm:prSet presAssocID="{B5FFFA05-F790-4CC2-A63B-C34DD97406E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1702AD1-0A3F-E146-9D07-0765D0860F46}" type="pres">
      <dgm:prSet presAssocID="{B5FFFA05-F790-4CC2-A63B-C34DD97406EF}" presName="negativeSpace" presStyleCnt="0"/>
      <dgm:spPr/>
    </dgm:pt>
    <dgm:pt modelId="{DCD2A9B2-A246-9943-9658-CCFE9B19AC75}" type="pres">
      <dgm:prSet presAssocID="{B5FFFA05-F790-4CC2-A63B-C34DD97406E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2877214-CEF7-4D63-8D3F-C6156B0DA27E}" srcId="{C9C0D215-7625-4D44-9DA4-0490AC9162C0}" destId="{536ECB84-CE66-43A5-9070-3599AB2CA81C}" srcOrd="0" destOrd="0" parTransId="{C2360751-1262-40C0-9736-4A13CDBFE177}" sibTransId="{F753E4D1-5BB9-40D4-94BB-881E7B9C2956}"/>
    <dgm:cxn modelId="{E2D9EE25-29C7-4E97-B068-5A1ADB74A5AD}" srcId="{C9C0D215-7625-4D44-9DA4-0490AC9162C0}" destId="{B5FFFA05-F790-4CC2-A63B-C34DD97406EF}" srcOrd="1" destOrd="0" parTransId="{D4C207A4-CF3B-4747-AB01-7D9D5DA891D9}" sibTransId="{6F25A1F6-F22F-40DD-BD3B-C3014492530C}"/>
    <dgm:cxn modelId="{7841F729-227E-BD4B-B0F8-0F29D469008F}" type="presOf" srcId="{8039B6ED-B9CA-4A26-88F8-4861FFB08E40}" destId="{DCD2A9B2-A246-9943-9658-CCFE9B19AC75}" srcOrd="0" destOrd="0" presId="urn:microsoft.com/office/officeart/2005/8/layout/list1"/>
    <dgm:cxn modelId="{416E4C52-5CE0-0D48-AB0E-19E064F5EF86}" type="presOf" srcId="{B5FFFA05-F790-4CC2-A63B-C34DD97406EF}" destId="{C093F786-9DB2-2B40-9FA5-0A3795B8B2CC}" srcOrd="1" destOrd="0" presId="urn:microsoft.com/office/officeart/2005/8/layout/list1"/>
    <dgm:cxn modelId="{57400855-620B-6D4B-89F5-5FB1A13EBB9B}" type="presOf" srcId="{536ECB84-CE66-43A5-9070-3599AB2CA81C}" destId="{CA3CC138-E8EA-FF40-A94E-6D9A2594B941}" srcOrd="1" destOrd="0" presId="urn:microsoft.com/office/officeart/2005/8/layout/list1"/>
    <dgm:cxn modelId="{F349D75E-84EE-194A-9052-669F25C72D59}" type="presOf" srcId="{B5FFFA05-F790-4CC2-A63B-C34DD97406EF}" destId="{17B63C55-6FE6-294A-9F8C-F1A71C998155}" srcOrd="0" destOrd="0" presId="urn:microsoft.com/office/officeart/2005/8/layout/list1"/>
    <dgm:cxn modelId="{2ECC3360-5E71-4818-8F40-72B7788D9B18}" srcId="{B5FFFA05-F790-4CC2-A63B-C34DD97406EF}" destId="{780D0CC7-9DA8-4C10-B4B2-C08E10F37375}" srcOrd="1" destOrd="0" parTransId="{C33D4304-5787-42B6-AA1A-B8CC495748E9}" sibTransId="{7E6E04F5-F63C-4078-A03E-EF993DC2E9A0}"/>
    <dgm:cxn modelId="{9FC7F47D-0788-4FD4-A0AF-CD17DE3CDD58}" srcId="{536ECB84-CE66-43A5-9070-3599AB2CA81C}" destId="{D2A247E1-C1CF-4F7F-BAA9-561104AAE517}" srcOrd="0" destOrd="0" parTransId="{DE1F93E3-EA92-4A82-AF9C-0BD0E66D2FC2}" sibTransId="{B87AB1FF-F868-4696-AA03-C1FB81C3A98F}"/>
    <dgm:cxn modelId="{EE01B7AA-77BB-464E-AA7E-9DBC1006B40D}" type="presOf" srcId="{C9C0D215-7625-4D44-9DA4-0490AC9162C0}" destId="{8AC6E02B-2C43-8347-93D8-E4F28FC8E9E6}" srcOrd="0" destOrd="0" presId="urn:microsoft.com/office/officeart/2005/8/layout/list1"/>
    <dgm:cxn modelId="{5E5E98BD-A344-EF49-9210-2B42474AACCC}" type="presOf" srcId="{D2A247E1-C1CF-4F7F-BAA9-561104AAE517}" destId="{D6B4DC24-1061-784C-9591-CC4E48C5C8B1}" srcOrd="0" destOrd="0" presId="urn:microsoft.com/office/officeart/2005/8/layout/list1"/>
    <dgm:cxn modelId="{50DD17C2-9389-0E4D-B705-2281322C31A1}" type="presOf" srcId="{780D0CC7-9DA8-4C10-B4B2-C08E10F37375}" destId="{DCD2A9B2-A246-9943-9658-CCFE9B19AC75}" srcOrd="0" destOrd="1" presId="urn:microsoft.com/office/officeart/2005/8/layout/list1"/>
    <dgm:cxn modelId="{F4481CDB-6FF5-4940-805F-B8A76D01B45D}" srcId="{B5FFFA05-F790-4CC2-A63B-C34DD97406EF}" destId="{8039B6ED-B9CA-4A26-88F8-4861FFB08E40}" srcOrd="0" destOrd="0" parTransId="{F2A72988-F1DD-4093-A081-B309922FBB87}" sibTransId="{8EDB69DB-FD75-4F89-AB19-5851DE16A6A5}"/>
    <dgm:cxn modelId="{1166BCFA-C2B5-FD4B-92C2-6A298C531801}" type="presOf" srcId="{536ECB84-CE66-43A5-9070-3599AB2CA81C}" destId="{C42AEFFD-AF1B-AE4D-9216-295012B160DC}" srcOrd="0" destOrd="0" presId="urn:microsoft.com/office/officeart/2005/8/layout/list1"/>
    <dgm:cxn modelId="{031C86A6-0B71-124C-83B1-733DBF1EB425}" type="presParOf" srcId="{8AC6E02B-2C43-8347-93D8-E4F28FC8E9E6}" destId="{BE393380-3F9F-3840-AA8A-F973F82FC344}" srcOrd="0" destOrd="0" presId="urn:microsoft.com/office/officeart/2005/8/layout/list1"/>
    <dgm:cxn modelId="{EEAE6473-34FB-CB4A-BDFE-9FD3E31775C0}" type="presParOf" srcId="{BE393380-3F9F-3840-AA8A-F973F82FC344}" destId="{C42AEFFD-AF1B-AE4D-9216-295012B160DC}" srcOrd="0" destOrd="0" presId="urn:microsoft.com/office/officeart/2005/8/layout/list1"/>
    <dgm:cxn modelId="{F84C6EBA-2AAE-024D-9DD2-B7BD8D58DE7D}" type="presParOf" srcId="{BE393380-3F9F-3840-AA8A-F973F82FC344}" destId="{CA3CC138-E8EA-FF40-A94E-6D9A2594B941}" srcOrd="1" destOrd="0" presId="urn:microsoft.com/office/officeart/2005/8/layout/list1"/>
    <dgm:cxn modelId="{A72D1695-D07B-084A-BBFC-F40402FC334B}" type="presParOf" srcId="{8AC6E02B-2C43-8347-93D8-E4F28FC8E9E6}" destId="{472B09C9-3FD5-BC4F-8D2E-71B266898E29}" srcOrd="1" destOrd="0" presId="urn:microsoft.com/office/officeart/2005/8/layout/list1"/>
    <dgm:cxn modelId="{0FA02155-45A5-E944-82A2-ACDEEC50AF72}" type="presParOf" srcId="{8AC6E02B-2C43-8347-93D8-E4F28FC8E9E6}" destId="{D6B4DC24-1061-784C-9591-CC4E48C5C8B1}" srcOrd="2" destOrd="0" presId="urn:microsoft.com/office/officeart/2005/8/layout/list1"/>
    <dgm:cxn modelId="{AB4AB5FB-4AF6-C341-930F-716EFA645433}" type="presParOf" srcId="{8AC6E02B-2C43-8347-93D8-E4F28FC8E9E6}" destId="{DF28787E-E4AC-0C4D-AD9A-3EE9A6862695}" srcOrd="3" destOrd="0" presId="urn:microsoft.com/office/officeart/2005/8/layout/list1"/>
    <dgm:cxn modelId="{9BB5DB2B-6D4D-004E-B8CF-5C9E2AA9B055}" type="presParOf" srcId="{8AC6E02B-2C43-8347-93D8-E4F28FC8E9E6}" destId="{6F1D898C-BBB3-F543-B099-72CAD36418BC}" srcOrd="4" destOrd="0" presId="urn:microsoft.com/office/officeart/2005/8/layout/list1"/>
    <dgm:cxn modelId="{0A58CEF2-0543-7A4D-8487-BB27AD2B5E85}" type="presParOf" srcId="{6F1D898C-BBB3-F543-B099-72CAD36418BC}" destId="{17B63C55-6FE6-294A-9F8C-F1A71C998155}" srcOrd="0" destOrd="0" presId="urn:microsoft.com/office/officeart/2005/8/layout/list1"/>
    <dgm:cxn modelId="{3C439D18-40A9-B04E-83EF-69FA72210DC9}" type="presParOf" srcId="{6F1D898C-BBB3-F543-B099-72CAD36418BC}" destId="{C093F786-9DB2-2B40-9FA5-0A3795B8B2CC}" srcOrd="1" destOrd="0" presId="urn:microsoft.com/office/officeart/2005/8/layout/list1"/>
    <dgm:cxn modelId="{91AE5476-E3EB-5F48-8D91-5E8A8645A691}" type="presParOf" srcId="{8AC6E02B-2C43-8347-93D8-E4F28FC8E9E6}" destId="{01702AD1-0A3F-E146-9D07-0765D0860F46}" srcOrd="5" destOrd="0" presId="urn:microsoft.com/office/officeart/2005/8/layout/list1"/>
    <dgm:cxn modelId="{FBDFAA73-DAE6-0B4D-88B2-DDF81010A89C}" type="presParOf" srcId="{8AC6E02B-2C43-8347-93D8-E4F28FC8E9E6}" destId="{DCD2A9B2-A246-9943-9658-CCFE9B19AC7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F58AB2-608D-46D7-A965-326BC9A4394A}" type="doc">
      <dgm:prSet loTypeId="urn:microsoft.com/office/officeart/2005/8/layout/vList2" loCatId="list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en-US"/>
        </a:p>
      </dgm:t>
    </dgm:pt>
    <dgm:pt modelId="{E98B272F-81C1-46F4-8779-3355C5A01E65}">
      <dgm:prSet custT="1"/>
      <dgm:spPr/>
      <dgm:t>
        <a:bodyPr/>
        <a:lstStyle/>
        <a:p>
          <a:r>
            <a:rPr lang="en-GB" sz="2200" b="0" i="0" dirty="0"/>
            <a:t>Mobile healthcare (mHealth) constitutes: </a:t>
          </a:r>
          <a:endParaRPr lang="en-US" sz="2200" dirty="0"/>
        </a:p>
      </dgm:t>
    </dgm:pt>
    <dgm:pt modelId="{8C2A0F72-2E9B-4EA4-85A2-A6C8A6999433}" type="parTrans" cxnId="{943664B8-BC25-456B-8FE1-E4BFEDCEBD24}">
      <dgm:prSet/>
      <dgm:spPr/>
      <dgm:t>
        <a:bodyPr/>
        <a:lstStyle/>
        <a:p>
          <a:endParaRPr lang="en-US" sz="2200"/>
        </a:p>
      </dgm:t>
    </dgm:pt>
    <dgm:pt modelId="{1EF8F520-9247-485E-96F1-023FEB5E7DA9}" type="sibTrans" cxnId="{943664B8-BC25-456B-8FE1-E4BFEDCEBD24}">
      <dgm:prSet/>
      <dgm:spPr/>
      <dgm:t>
        <a:bodyPr/>
        <a:lstStyle/>
        <a:p>
          <a:endParaRPr lang="en-US" sz="2200"/>
        </a:p>
      </dgm:t>
    </dgm:pt>
    <dgm:pt modelId="{FE764BD3-08D6-4622-9CCC-5DF0AF4A1F55}">
      <dgm:prSet custT="1"/>
      <dgm:spPr/>
      <dgm:t>
        <a:bodyPr/>
        <a:lstStyle/>
        <a:p>
          <a:r>
            <a:rPr lang="en-GB" sz="1800" b="1" i="0" dirty="0"/>
            <a:t>-The use of mobile devices, such as cell phones and patient monitoring devices, in medicine</a:t>
          </a:r>
          <a:r>
            <a:rPr lang="en-GB" sz="1800" b="0" i="0" dirty="0"/>
            <a:t>. </a:t>
          </a:r>
          <a:endParaRPr lang="en-US" sz="1800" dirty="0"/>
        </a:p>
      </dgm:t>
    </dgm:pt>
    <dgm:pt modelId="{10DD3766-5188-4B65-A5AB-AC280CD1591F}" type="parTrans" cxnId="{61DD4A43-A36D-49A8-AA15-8E5969DF4580}">
      <dgm:prSet/>
      <dgm:spPr/>
      <dgm:t>
        <a:bodyPr/>
        <a:lstStyle/>
        <a:p>
          <a:endParaRPr lang="en-US" sz="2200"/>
        </a:p>
      </dgm:t>
    </dgm:pt>
    <dgm:pt modelId="{F6B413B2-231E-4C86-96F4-3BD40E5CDC19}" type="sibTrans" cxnId="{61DD4A43-A36D-49A8-AA15-8E5969DF4580}">
      <dgm:prSet/>
      <dgm:spPr/>
      <dgm:t>
        <a:bodyPr/>
        <a:lstStyle/>
        <a:p>
          <a:endParaRPr lang="en-US" sz="2200"/>
        </a:p>
      </dgm:t>
    </dgm:pt>
    <dgm:pt modelId="{3CA2CE87-68E0-4120-A626-E5FCEA495CE4}">
      <dgm:prSet custT="1"/>
      <dgm:spPr/>
      <dgm:t>
        <a:bodyPr/>
        <a:lstStyle/>
        <a:p>
          <a:r>
            <a:rPr lang="en-GB" sz="1800" b="0" i="0" dirty="0"/>
            <a:t>-In short, mobile healthcare technology encompasses everything from </a:t>
          </a:r>
          <a:r>
            <a:rPr lang="en-GB" sz="1800" b="1" i="0" dirty="0"/>
            <a:t>healthcare apps </a:t>
          </a:r>
          <a:r>
            <a:rPr lang="en-GB" sz="1800" b="0" i="0" dirty="0"/>
            <a:t>to </a:t>
          </a:r>
          <a:r>
            <a:rPr lang="en-GB" sz="1800" b="1" i="0" dirty="0"/>
            <a:t>electronic healthcare records </a:t>
          </a:r>
          <a:r>
            <a:rPr lang="en-GB" sz="1800" b="0" i="0" dirty="0"/>
            <a:t>(EHRs) to </a:t>
          </a:r>
          <a:r>
            <a:rPr lang="en-GB" sz="1800" b="1" i="0" dirty="0"/>
            <a:t>home healthcare</a:t>
          </a:r>
          <a:r>
            <a:rPr lang="en-GB" sz="1800" b="0" i="0" dirty="0"/>
            <a:t>.</a:t>
          </a:r>
          <a:endParaRPr lang="en-US" sz="1800" dirty="0"/>
        </a:p>
      </dgm:t>
    </dgm:pt>
    <dgm:pt modelId="{498D9396-FC1C-4F1B-8126-234FECE91F92}" type="parTrans" cxnId="{468D02F5-FA32-42F5-81E6-54B27A2EE101}">
      <dgm:prSet/>
      <dgm:spPr/>
      <dgm:t>
        <a:bodyPr/>
        <a:lstStyle/>
        <a:p>
          <a:endParaRPr lang="en-US" sz="2200"/>
        </a:p>
      </dgm:t>
    </dgm:pt>
    <dgm:pt modelId="{04E28F55-7759-4501-A8FA-BA60AD0574AA}" type="sibTrans" cxnId="{468D02F5-FA32-42F5-81E6-54B27A2EE101}">
      <dgm:prSet/>
      <dgm:spPr/>
      <dgm:t>
        <a:bodyPr/>
        <a:lstStyle/>
        <a:p>
          <a:endParaRPr lang="en-US" sz="2200"/>
        </a:p>
      </dgm:t>
    </dgm:pt>
    <dgm:pt modelId="{63CBD845-2C0E-D742-B43A-E5C277246FCA}" type="pres">
      <dgm:prSet presAssocID="{2CF58AB2-608D-46D7-A965-326BC9A4394A}" presName="linear" presStyleCnt="0">
        <dgm:presLayoutVars>
          <dgm:animLvl val="lvl"/>
          <dgm:resizeHandles val="exact"/>
        </dgm:presLayoutVars>
      </dgm:prSet>
      <dgm:spPr/>
    </dgm:pt>
    <dgm:pt modelId="{524C6156-3D4C-AF40-83A9-A01D725B257F}" type="pres">
      <dgm:prSet presAssocID="{E98B272F-81C1-46F4-8779-3355C5A01E6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3A9CAA2-E687-6242-B92A-A854DE1A84FF}" type="pres">
      <dgm:prSet presAssocID="{1EF8F520-9247-485E-96F1-023FEB5E7DA9}" presName="spacer" presStyleCnt="0"/>
      <dgm:spPr/>
    </dgm:pt>
    <dgm:pt modelId="{2158E29A-EE26-8243-85DE-41A6273558F8}" type="pres">
      <dgm:prSet presAssocID="{FE764BD3-08D6-4622-9CCC-5DF0AF4A1F5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E214BA3-B3EC-2345-A8B3-320731568272}" type="pres">
      <dgm:prSet presAssocID="{F6B413B2-231E-4C86-96F4-3BD40E5CDC19}" presName="spacer" presStyleCnt="0"/>
      <dgm:spPr/>
    </dgm:pt>
    <dgm:pt modelId="{BC29ACAD-FCD6-5D4C-8380-DDB38378D735}" type="pres">
      <dgm:prSet presAssocID="{3CA2CE87-68E0-4120-A626-E5FCEA495CE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1DD4A43-A36D-49A8-AA15-8E5969DF4580}" srcId="{2CF58AB2-608D-46D7-A965-326BC9A4394A}" destId="{FE764BD3-08D6-4622-9CCC-5DF0AF4A1F55}" srcOrd="1" destOrd="0" parTransId="{10DD3766-5188-4B65-A5AB-AC280CD1591F}" sibTransId="{F6B413B2-231E-4C86-96F4-3BD40E5CDC19}"/>
    <dgm:cxn modelId="{B60BF14E-11F4-6E42-B6FB-AF981D08502B}" type="presOf" srcId="{FE764BD3-08D6-4622-9CCC-5DF0AF4A1F55}" destId="{2158E29A-EE26-8243-85DE-41A6273558F8}" srcOrd="0" destOrd="0" presId="urn:microsoft.com/office/officeart/2005/8/layout/vList2"/>
    <dgm:cxn modelId="{943664B8-BC25-456B-8FE1-E4BFEDCEBD24}" srcId="{2CF58AB2-608D-46D7-A965-326BC9A4394A}" destId="{E98B272F-81C1-46F4-8779-3355C5A01E65}" srcOrd="0" destOrd="0" parTransId="{8C2A0F72-2E9B-4EA4-85A2-A6C8A6999433}" sibTransId="{1EF8F520-9247-485E-96F1-023FEB5E7DA9}"/>
    <dgm:cxn modelId="{B78C4DC7-8EB7-D942-B397-942AD48A6F04}" type="presOf" srcId="{2CF58AB2-608D-46D7-A965-326BC9A4394A}" destId="{63CBD845-2C0E-D742-B43A-E5C277246FCA}" srcOrd="0" destOrd="0" presId="urn:microsoft.com/office/officeart/2005/8/layout/vList2"/>
    <dgm:cxn modelId="{ABF48CD0-1543-5C4E-B362-EE2810358E1A}" type="presOf" srcId="{3CA2CE87-68E0-4120-A626-E5FCEA495CE4}" destId="{BC29ACAD-FCD6-5D4C-8380-DDB38378D735}" srcOrd="0" destOrd="0" presId="urn:microsoft.com/office/officeart/2005/8/layout/vList2"/>
    <dgm:cxn modelId="{468D02F5-FA32-42F5-81E6-54B27A2EE101}" srcId="{2CF58AB2-608D-46D7-A965-326BC9A4394A}" destId="{3CA2CE87-68E0-4120-A626-E5FCEA495CE4}" srcOrd="2" destOrd="0" parTransId="{498D9396-FC1C-4F1B-8126-234FECE91F92}" sibTransId="{04E28F55-7759-4501-A8FA-BA60AD0574AA}"/>
    <dgm:cxn modelId="{C23157FE-B6E9-5B4A-B4EB-752621F43990}" type="presOf" srcId="{E98B272F-81C1-46F4-8779-3355C5A01E65}" destId="{524C6156-3D4C-AF40-83A9-A01D725B257F}" srcOrd="0" destOrd="0" presId="urn:microsoft.com/office/officeart/2005/8/layout/vList2"/>
    <dgm:cxn modelId="{40295BDE-A224-8F40-A72D-8F5F5D6A2BF8}" type="presParOf" srcId="{63CBD845-2C0E-D742-B43A-E5C277246FCA}" destId="{524C6156-3D4C-AF40-83A9-A01D725B257F}" srcOrd="0" destOrd="0" presId="urn:microsoft.com/office/officeart/2005/8/layout/vList2"/>
    <dgm:cxn modelId="{87431065-1D81-6845-94CF-03163476ED0D}" type="presParOf" srcId="{63CBD845-2C0E-D742-B43A-E5C277246FCA}" destId="{43A9CAA2-E687-6242-B92A-A854DE1A84FF}" srcOrd="1" destOrd="0" presId="urn:microsoft.com/office/officeart/2005/8/layout/vList2"/>
    <dgm:cxn modelId="{9C11BE69-68AE-4E4E-899B-8B83B70DE578}" type="presParOf" srcId="{63CBD845-2C0E-D742-B43A-E5C277246FCA}" destId="{2158E29A-EE26-8243-85DE-41A6273558F8}" srcOrd="2" destOrd="0" presId="urn:microsoft.com/office/officeart/2005/8/layout/vList2"/>
    <dgm:cxn modelId="{A7B6B5CA-B397-4542-8861-78B3FDDD4C75}" type="presParOf" srcId="{63CBD845-2C0E-D742-B43A-E5C277246FCA}" destId="{0E214BA3-B3EC-2345-A8B3-320731568272}" srcOrd="3" destOrd="0" presId="urn:microsoft.com/office/officeart/2005/8/layout/vList2"/>
    <dgm:cxn modelId="{D3B08B7C-BAAF-E146-8E51-BF4A091F2F8E}" type="presParOf" srcId="{63CBD845-2C0E-D742-B43A-E5C277246FCA}" destId="{BC29ACAD-FCD6-5D4C-8380-DDB38378D7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76B9E2-C77E-4135-9F51-391F4BC4266B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70C6385-4EF9-4793-BBE2-4EE7AD11F863}">
      <dgm:prSet/>
      <dgm:spPr/>
      <dgm:t>
        <a:bodyPr/>
        <a:lstStyle/>
        <a:p>
          <a:r>
            <a:rPr lang="en-US" b="0" i="0" dirty="0"/>
            <a:t>Cost savings associated with mobile care especially for the vulnerable</a:t>
          </a:r>
          <a:endParaRPr lang="en-US" dirty="0"/>
        </a:p>
      </dgm:t>
    </dgm:pt>
    <dgm:pt modelId="{C9058A7F-CDD4-4F73-9F63-1AFA8AE52C44}" type="parTrans" cxnId="{4044E52F-BDFC-4559-9111-D577258415CD}">
      <dgm:prSet/>
      <dgm:spPr/>
      <dgm:t>
        <a:bodyPr/>
        <a:lstStyle/>
        <a:p>
          <a:endParaRPr lang="en-US"/>
        </a:p>
      </dgm:t>
    </dgm:pt>
    <dgm:pt modelId="{F13697D4-6340-479E-8845-7A27F04205F1}" type="sibTrans" cxnId="{4044E52F-BDFC-4559-9111-D577258415CD}">
      <dgm:prSet/>
      <dgm:spPr/>
      <dgm:t>
        <a:bodyPr/>
        <a:lstStyle/>
        <a:p>
          <a:endParaRPr lang="en-US"/>
        </a:p>
      </dgm:t>
    </dgm:pt>
    <dgm:pt modelId="{42C08565-10D8-4317-A99B-D81A5437FB04}">
      <dgm:prSet/>
      <dgm:spPr/>
      <dgm:t>
        <a:bodyPr/>
        <a:lstStyle/>
        <a:p>
          <a:r>
            <a:rPr lang="en-US" b="0" i="0"/>
            <a:t>Providing readily accessible care to underserved communities. </a:t>
          </a:r>
          <a:endParaRPr lang="en-US"/>
        </a:p>
      </dgm:t>
    </dgm:pt>
    <dgm:pt modelId="{A9D7A5D1-CE9D-4860-81EF-9861A5914E37}" type="parTrans" cxnId="{32F5BEA6-40D1-45DC-8C85-0F22093B47A0}">
      <dgm:prSet/>
      <dgm:spPr/>
      <dgm:t>
        <a:bodyPr/>
        <a:lstStyle/>
        <a:p>
          <a:endParaRPr lang="en-US"/>
        </a:p>
      </dgm:t>
    </dgm:pt>
    <dgm:pt modelId="{10A42461-3F4A-4D16-A830-2AC5BF27DE30}" type="sibTrans" cxnId="{32F5BEA6-40D1-45DC-8C85-0F22093B47A0}">
      <dgm:prSet/>
      <dgm:spPr/>
      <dgm:t>
        <a:bodyPr/>
        <a:lstStyle/>
        <a:p>
          <a:endParaRPr lang="en-US"/>
        </a:p>
      </dgm:t>
    </dgm:pt>
    <dgm:pt modelId="{71D99C32-95D1-4E60-911D-F95097A755BA}">
      <dgm:prSet/>
      <dgm:spPr/>
      <dgm:t>
        <a:bodyPr/>
        <a:lstStyle/>
        <a:p>
          <a:r>
            <a:rPr lang="en-US" b="0" i="0"/>
            <a:t>Reduced logistics enabled by mobile healthcare eliminates access barriers for many low-income patients. </a:t>
          </a:r>
          <a:endParaRPr lang="en-US"/>
        </a:p>
      </dgm:t>
    </dgm:pt>
    <dgm:pt modelId="{4D41B91E-C7DB-445E-B1C2-6F5ED4C96E07}" type="parTrans" cxnId="{D12E105A-8778-4D6A-8562-93BA6E5D187F}">
      <dgm:prSet/>
      <dgm:spPr/>
      <dgm:t>
        <a:bodyPr/>
        <a:lstStyle/>
        <a:p>
          <a:endParaRPr lang="en-US"/>
        </a:p>
      </dgm:t>
    </dgm:pt>
    <dgm:pt modelId="{83D44011-EE18-4643-A519-59F644D10E10}" type="sibTrans" cxnId="{D12E105A-8778-4D6A-8562-93BA6E5D187F}">
      <dgm:prSet/>
      <dgm:spPr/>
      <dgm:t>
        <a:bodyPr/>
        <a:lstStyle/>
        <a:p>
          <a:endParaRPr lang="en-US"/>
        </a:p>
      </dgm:t>
    </dgm:pt>
    <dgm:pt modelId="{487C84AA-707B-4643-AD63-9562930DCE9C}">
      <dgm:prSet/>
      <dgm:spPr/>
      <dgm:t>
        <a:bodyPr/>
        <a:lstStyle/>
        <a:p>
          <a:r>
            <a:rPr lang="en-US" b="0" i="0"/>
            <a:t>Research shows mobile healthcare improves </a:t>
          </a:r>
          <a:endParaRPr lang="en-US"/>
        </a:p>
      </dgm:t>
    </dgm:pt>
    <dgm:pt modelId="{5E3D8135-7B7A-4D36-8B6C-4E86F38BB654}" type="parTrans" cxnId="{D5F116FD-CB86-400C-87E6-2159DF60FD05}">
      <dgm:prSet/>
      <dgm:spPr/>
      <dgm:t>
        <a:bodyPr/>
        <a:lstStyle/>
        <a:p>
          <a:endParaRPr lang="en-US"/>
        </a:p>
      </dgm:t>
    </dgm:pt>
    <dgm:pt modelId="{4BC92544-5D6D-46ED-8E97-57D6D26F3F91}" type="sibTrans" cxnId="{D5F116FD-CB86-400C-87E6-2159DF60FD05}">
      <dgm:prSet/>
      <dgm:spPr/>
      <dgm:t>
        <a:bodyPr/>
        <a:lstStyle/>
        <a:p>
          <a:endParaRPr lang="en-US"/>
        </a:p>
      </dgm:t>
    </dgm:pt>
    <dgm:pt modelId="{AD47C144-09B6-4D6C-B83D-3565F511BA20}">
      <dgm:prSet/>
      <dgm:spPr/>
      <dgm:t>
        <a:bodyPr/>
        <a:lstStyle/>
        <a:p>
          <a:r>
            <a:rPr lang="en-US" b="0" i="0"/>
            <a:t>health outcomes</a:t>
          </a:r>
          <a:endParaRPr lang="en-US"/>
        </a:p>
      </dgm:t>
    </dgm:pt>
    <dgm:pt modelId="{B16C28CB-2497-4596-B8E5-C643C4288D7A}" type="parTrans" cxnId="{78FCA2B2-CD65-475A-8FE8-4A669AFDD8F8}">
      <dgm:prSet/>
      <dgm:spPr/>
      <dgm:t>
        <a:bodyPr/>
        <a:lstStyle/>
        <a:p>
          <a:endParaRPr lang="en-US"/>
        </a:p>
      </dgm:t>
    </dgm:pt>
    <dgm:pt modelId="{460071B4-6F66-4D40-A831-B99465371AB5}" type="sibTrans" cxnId="{78FCA2B2-CD65-475A-8FE8-4A669AFDD8F8}">
      <dgm:prSet/>
      <dgm:spPr/>
      <dgm:t>
        <a:bodyPr/>
        <a:lstStyle/>
        <a:p>
          <a:endParaRPr lang="en-US"/>
        </a:p>
      </dgm:t>
    </dgm:pt>
    <dgm:pt modelId="{8BD2FFD4-98E6-49E7-8CBE-F5AD7350FB5D}">
      <dgm:prSet/>
      <dgm:spPr/>
      <dgm:t>
        <a:bodyPr/>
        <a:lstStyle/>
        <a:p>
          <a:r>
            <a:rPr lang="en-US" b="0" i="0"/>
            <a:t>reduces avoidable emergency room use and </a:t>
          </a:r>
          <a:endParaRPr lang="en-US"/>
        </a:p>
      </dgm:t>
    </dgm:pt>
    <dgm:pt modelId="{26E5597F-C148-40E2-A492-56E05C10202F}" type="parTrans" cxnId="{EB83A2D2-89F2-4258-B8B9-0317C34CEFE8}">
      <dgm:prSet/>
      <dgm:spPr/>
      <dgm:t>
        <a:bodyPr/>
        <a:lstStyle/>
        <a:p>
          <a:endParaRPr lang="en-US"/>
        </a:p>
      </dgm:t>
    </dgm:pt>
    <dgm:pt modelId="{F82F3493-C9F1-4F18-A91F-CB47F07D017A}" type="sibTrans" cxnId="{EB83A2D2-89F2-4258-B8B9-0317C34CEFE8}">
      <dgm:prSet/>
      <dgm:spPr/>
      <dgm:t>
        <a:bodyPr/>
        <a:lstStyle/>
        <a:p>
          <a:endParaRPr lang="en-US"/>
        </a:p>
      </dgm:t>
    </dgm:pt>
    <dgm:pt modelId="{131445F6-C9D0-472C-B7FF-81924376B301}">
      <dgm:prSet/>
      <dgm:spPr/>
      <dgm:t>
        <a:bodyPr/>
        <a:lstStyle/>
        <a:p>
          <a:r>
            <a:rPr lang="en-US" b="0" i="0"/>
            <a:t>bridges trust between patients and the healthcare system. </a:t>
          </a:r>
          <a:endParaRPr lang="en-US"/>
        </a:p>
      </dgm:t>
    </dgm:pt>
    <dgm:pt modelId="{7C5A9A91-8C0E-4304-9C7A-68971FF15413}" type="parTrans" cxnId="{11E99F97-5B3A-4778-9E1F-A3D1536084C9}">
      <dgm:prSet/>
      <dgm:spPr/>
      <dgm:t>
        <a:bodyPr/>
        <a:lstStyle/>
        <a:p>
          <a:endParaRPr lang="en-US"/>
        </a:p>
      </dgm:t>
    </dgm:pt>
    <dgm:pt modelId="{BA166F14-275A-4ABD-9A33-503707C06718}" type="sibTrans" cxnId="{11E99F97-5B3A-4778-9E1F-A3D1536084C9}">
      <dgm:prSet/>
      <dgm:spPr/>
      <dgm:t>
        <a:bodyPr/>
        <a:lstStyle/>
        <a:p>
          <a:endParaRPr lang="en-US"/>
        </a:p>
      </dgm:t>
    </dgm:pt>
    <dgm:pt modelId="{23C1DE2A-574B-3148-84C0-47AA61018F6B}" type="pres">
      <dgm:prSet presAssocID="{3276B9E2-C77E-4135-9F51-391F4BC4266B}" presName="linear" presStyleCnt="0">
        <dgm:presLayoutVars>
          <dgm:animLvl val="lvl"/>
          <dgm:resizeHandles val="exact"/>
        </dgm:presLayoutVars>
      </dgm:prSet>
      <dgm:spPr/>
    </dgm:pt>
    <dgm:pt modelId="{597A578B-BC5E-FE48-BCAB-35EFF7684C7F}" type="pres">
      <dgm:prSet presAssocID="{570C6385-4EF9-4793-BBE2-4EE7AD11F86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DFD512D-E96C-DE4F-B020-97837257A371}" type="pres">
      <dgm:prSet presAssocID="{F13697D4-6340-479E-8845-7A27F04205F1}" presName="spacer" presStyleCnt="0"/>
      <dgm:spPr/>
    </dgm:pt>
    <dgm:pt modelId="{75F68B1E-22C6-F043-B30D-B3359AB6BC58}" type="pres">
      <dgm:prSet presAssocID="{42C08565-10D8-4317-A99B-D81A5437FB0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3FE896C-0AA3-9541-A211-951F97132A0A}" type="pres">
      <dgm:prSet presAssocID="{10A42461-3F4A-4D16-A830-2AC5BF27DE30}" presName="spacer" presStyleCnt="0"/>
      <dgm:spPr/>
    </dgm:pt>
    <dgm:pt modelId="{04EA604A-9F4C-AA41-AAE1-846EF6607BBC}" type="pres">
      <dgm:prSet presAssocID="{71D99C32-95D1-4E60-911D-F95097A755B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1020D0E-E990-3242-90DF-EA1499073D9A}" type="pres">
      <dgm:prSet presAssocID="{83D44011-EE18-4643-A519-59F644D10E10}" presName="spacer" presStyleCnt="0"/>
      <dgm:spPr/>
    </dgm:pt>
    <dgm:pt modelId="{9EB3CD77-6C84-1C4C-85F3-31689B60F4D6}" type="pres">
      <dgm:prSet presAssocID="{487C84AA-707B-4643-AD63-9562930DCE9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E75B77B-FD07-C745-8659-B946CBB009F4}" type="pres">
      <dgm:prSet presAssocID="{487C84AA-707B-4643-AD63-9562930DCE9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044E52F-BDFC-4559-9111-D577258415CD}" srcId="{3276B9E2-C77E-4135-9F51-391F4BC4266B}" destId="{570C6385-4EF9-4793-BBE2-4EE7AD11F863}" srcOrd="0" destOrd="0" parTransId="{C9058A7F-CDD4-4F73-9F63-1AFA8AE52C44}" sibTransId="{F13697D4-6340-479E-8845-7A27F04205F1}"/>
    <dgm:cxn modelId="{5451063D-96FB-0141-97F3-2A2B19849821}" type="presOf" srcId="{3276B9E2-C77E-4135-9F51-391F4BC4266B}" destId="{23C1DE2A-574B-3148-84C0-47AA61018F6B}" srcOrd="0" destOrd="0" presId="urn:microsoft.com/office/officeart/2005/8/layout/vList2"/>
    <dgm:cxn modelId="{0AE76246-4EF8-5B4B-8D85-7D579138C770}" type="presOf" srcId="{AD47C144-09B6-4D6C-B83D-3565F511BA20}" destId="{0E75B77B-FD07-C745-8659-B946CBB009F4}" srcOrd="0" destOrd="0" presId="urn:microsoft.com/office/officeart/2005/8/layout/vList2"/>
    <dgm:cxn modelId="{D28A1149-A026-6A4B-A42F-8A0984774EE0}" type="presOf" srcId="{71D99C32-95D1-4E60-911D-F95097A755BA}" destId="{04EA604A-9F4C-AA41-AAE1-846EF6607BBC}" srcOrd="0" destOrd="0" presId="urn:microsoft.com/office/officeart/2005/8/layout/vList2"/>
    <dgm:cxn modelId="{D12E105A-8778-4D6A-8562-93BA6E5D187F}" srcId="{3276B9E2-C77E-4135-9F51-391F4BC4266B}" destId="{71D99C32-95D1-4E60-911D-F95097A755BA}" srcOrd="2" destOrd="0" parTransId="{4D41B91E-C7DB-445E-B1C2-6F5ED4C96E07}" sibTransId="{83D44011-EE18-4643-A519-59F644D10E10}"/>
    <dgm:cxn modelId="{2053A271-B18E-9F4D-8036-DB32530F9865}" type="presOf" srcId="{42C08565-10D8-4317-A99B-D81A5437FB04}" destId="{75F68B1E-22C6-F043-B30D-B3359AB6BC58}" srcOrd="0" destOrd="0" presId="urn:microsoft.com/office/officeart/2005/8/layout/vList2"/>
    <dgm:cxn modelId="{A101B97D-236B-6846-9DBC-7E55174E98B4}" type="presOf" srcId="{570C6385-4EF9-4793-BBE2-4EE7AD11F863}" destId="{597A578B-BC5E-FE48-BCAB-35EFF7684C7F}" srcOrd="0" destOrd="0" presId="urn:microsoft.com/office/officeart/2005/8/layout/vList2"/>
    <dgm:cxn modelId="{11E99F97-5B3A-4778-9E1F-A3D1536084C9}" srcId="{487C84AA-707B-4643-AD63-9562930DCE9C}" destId="{131445F6-C9D0-472C-B7FF-81924376B301}" srcOrd="2" destOrd="0" parTransId="{7C5A9A91-8C0E-4304-9C7A-68971FF15413}" sibTransId="{BA166F14-275A-4ABD-9A33-503707C06718}"/>
    <dgm:cxn modelId="{32F5BEA6-40D1-45DC-8C85-0F22093B47A0}" srcId="{3276B9E2-C77E-4135-9F51-391F4BC4266B}" destId="{42C08565-10D8-4317-A99B-D81A5437FB04}" srcOrd="1" destOrd="0" parTransId="{A9D7A5D1-CE9D-4860-81EF-9861A5914E37}" sibTransId="{10A42461-3F4A-4D16-A830-2AC5BF27DE30}"/>
    <dgm:cxn modelId="{751D9BAC-6C3E-944B-B473-4F2EE9C6B26D}" type="presOf" srcId="{487C84AA-707B-4643-AD63-9562930DCE9C}" destId="{9EB3CD77-6C84-1C4C-85F3-31689B60F4D6}" srcOrd="0" destOrd="0" presId="urn:microsoft.com/office/officeart/2005/8/layout/vList2"/>
    <dgm:cxn modelId="{78FCA2B2-CD65-475A-8FE8-4A669AFDD8F8}" srcId="{487C84AA-707B-4643-AD63-9562930DCE9C}" destId="{AD47C144-09B6-4D6C-B83D-3565F511BA20}" srcOrd="0" destOrd="0" parTransId="{B16C28CB-2497-4596-B8E5-C643C4288D7A}" sibTransId="{460071B4-6F66-4D40-A831-B99465371AB5}"/>
    <dgm:cxn modelId="{9B8229BF-FEF9-5942-B78B-B0E41FE31AD3}" type="presOf" srcId="{8BD2FFD4-98E6-49E7-8CBE-F5AD7350FB5D}" destId="{0E75B77B-FD07-C745-8659-B946CBB009F4}" srcOrd="0" destOrd="1" presId="urn:microsoft.com/office/officeart/2005/8/layout/vList2"/>
    <dgm:cxn modelId="{EB83A2D2-89F2-4258-B8B9-0317C34CEFE8}" srcId="{487C84AA-707B-4643-AD63-9562930DCE9C}" destId="{8BD2FFD4-98E6-49E7-8CBE-F5AD7350FB5D}" srcOrd="1" destOrd="0" parTransId="{26E5597F-C148-40E2-A492-56E05C10202F}" sibTransId="{F82F3493-C9F1-4F18-A91F-CB47F07D017A}"/>
    <dgm:cxn modelId="{88908BE0-F9AC-DE49-B810-F8E976BAB3E9}" type="presOf" srcId="{131445F6-C9D0-472C-B7FF-81924376B301}" destId="{0E75B77B-FD07-C745-8659-B946CBB009F4}" srcOrd="0" destOrd="2" presId="urn:microsoft.com/office/officeart/2005/8/layout/vList2"/>
    <dgm:cxn modelId="{D5F116FD-CB86-400C-87E6-2159DF60FD05}" srcId="{3276B9E2-C77E-4135-9F51-391F4BC4266B}" destId="{487C84AA-707B-4643-AD63-9562930DCE9C}" srcOrd="3" destOrd="0" parTransId="{5E3D8135-7B7A-4D36-8B6C-4E86F38BB654}" sibTransId="{4BC92544-5D6D-46ED-8E97-57D6D26F3F91}"/>
    <dgm:cxn modelId="{47898D62-F29E-AD48-A7EB-F3C963B0F43C}" type="presParOf" srcId="{23C1DE2A-574B-3148-84C0-47AA61018F6B}" destId="{597A578B-BC5E-FE48-BCAB-35EFF7684C7F}" srcOrd="0" destOrd="0" presId="urn:microsoft.com/office/officeart/2005/8/layout/vList2"/>
    <dgm:cxn modelId="{1368FFC3-1F31-AE4B-9D5B-ED4843A1BEB5}" type="presParOf" srcId="{23C1DE2A-574B-3148-84C0-47AA61018F6B}" destId="{0DFD512D-E96C-DE4F-B020-97837257A371}" srcOrd="1" destOrd="0" presId="urn:microsoft.com/office/officeart/2005/8/layout/vList2"/>
    <dgm:cxn modelId="{05ABB90B-1AB8-2944-98C8-6C3477D65AEA}" type="presParOf" srcId="{23C1DE2A-574B-3148-84C0-47AA61018F6B}" destId="{75F68B1E-22C6-F043-B30D-B3359AB6BC58}" srcOrd="2" destOrd="0" presId="urn:microsoft.com/office/officeart/2005/8/layout/vList2"/>
    <dgm:cxn modelId="{D3012D98-E21E-1E40-BEE7-2A7F805B4319}" type="presParOf" srcId="{23C1DE2A-574B-3148-84C0-47AA61018F6B}" destId="{43FE896C-0AA3-9541-A211-951F97132A0A}" srcOrd="3" destOrd="0" presId="urn:microsoft.com/office/officeart/2005/8/layout/vList2"/>
    <dgm:cxn modelId="{BF7F9AA1-2093-664A-9C72-A31BBBC9A72E}" type="presParOf" srcId="{23C1DE2A-574B-3148-84C0-47AA61018F6B}" destId="{04EA604A-9F4C-AA41-AAE1-846EF6607BBC}" srcOrd="4" destOrd="0" presId="urn:microsoft.com/office/officeart/2005/8/layout/vList2"/>
    <dgm:cxn modelId="{4F7D4466-C772-F749-901E-2657FB89A605}" type="presParOf" srcId="{23C1DE2A-574B-3148-84C0-47AA61018F6B}" destId="{71020D0E-E990-3242-90DF-EA1499073D9A}" srcOrd="5" destOrd="0" presId="urn:microsoft.com/office/officeart/2005/8/layout/vList2"/>
    <dgm:cxn modelId="{04786454-0E7F-F940-8BC1-C224F9231843}" type="presParOf" srcId="{23C1DE2A-574B-3148-84C0-47AA61018F6B}" destId="{9EB3CD77-6C84-1C4C-85F3-31689B60F4D6}" srcOrd="6" destOrd="0" presId="urn:microsoft.com/office/officeart/2005/8/layout/vList2"/>
    <dgm:cxn modelId="{FF201596-A149-624F-9382-0B7A661AAB75}" type="presParOf" srcId="{23C1DE2A-574B-3148-84C0-47AA61018F6B}" destId="{0E75B77B-FD07-C745-8659-B946CBB009F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BD6FBE-72F4-46EB-90FB-562A1285F45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</dgm:pt>
    <dgm:pt modelId="{6658931A-D2BB-4937-94B2-642F4086C580}">
      <dgm:prSet phldrT="[Text]" custT="1"/>
      <dgm:spPr/>
      <dgm:t>
        <a:bodyPr/>
        <a:lstStyle/>
        <a:p>
          <a:r>
            <a:rPr lang="en-US" sz="2200" dirty="0"/>
            <a:t>eMBB (High </a:t>
          </a:r>
          <a:r>
            <a:rPr lang="en-US" sz="2200" dirty="0" err="1"/>
            <a:t>Datarates</a:t>
          </a:r>
          <a:r>
            <a:rPr lang="en-US" sz="2200" dirty="0"/>
            <a:t> + Low Latency)</a:t>
          </a:r>
        </a:p>
      </dgm:t>
    </dgm:pt>
    <dgm:pt modelId="{DF83AD2A-0AFD-42CC-89A8-941F53C888C7}" type="parTrans" cxnId="{549CE7E4-2210-4284-830C-CAF310B9ED70}">
      <dgm:prSet/>
      <dgm:spPr/>
      <dgm:t>
        <a:bodyPr/>
        <a:lstStyle/>
        <a:p>
          <a:endParaRPr lang="en-US" sz="2200"/>
        </a:p>
      </dgm:t>
    </dgm:pt>
    <dgm:pt modelId="{6BD5D695-A664-4F00-B270-778B9CF5CBC1}" type="sibTrans" cxnId="{549CE7E4-2210-4284-830C-CAF310B9ED70}">
      <dgm:prSet custT="1"/>
      <dgm:spPr/>
      <dgm:t>
        <a:bodyPr/>
        <a:lstStyle/>
        <a:p>
          <a:endParaRPr lang="en-US" sz="2200"/>
        </a:p>
      </dgm:t>
    </dgm:pt>
    <dgm:pt modelId="{AB346B11-DFB1-4A92-955E-310117AE65E3}">
      <dgm:prSet phldrT="[Text]" custT="1"/>
      <dgm:spPr/>
      <dgm:t>
        <a:bodyPr/>
        <a:lstStyle/>
        <a:p>
          <a:r>
            <a:rPr lang="en-US" sz="2200"/>
            <a:t>Network Slice for Mobile Healthcare</a:t>
          </a:r>
        </a:p>
      </dgm:t>
    </dgm:pt>
    <dgm:pt modelId="{406AFE6D-9BBC-4AB0-B781-920BA31DA0BF}" type="parTrans" cxnId="{1777600D-E7BB-4001-8299-9D6DF1942E0A}">
      <dgm:prSet/>
      <dgm:spPr/>
      <dgm:t>
        <a:bodyPr/>
        <a:lstStyle/>
        <a:p>
          <a:endParaRPr lang="en-US" sz="2200"/>
        </a:p>
      </dgm:t>
    </dgm:pt>
    <dgm:pt modelId="{1F3E65CC-78CA-4C35-B1AD-E73E588324DD}" type="sibTrans" cxnId="{1777600D-E7BB-4001-8299-9D6DF1942E0A}">
      <dgm:prSet/>
      <dgm:spPr/>
      <dgm:t>
        <a:bodyPr/>
        <a:lstStyle/>
        <a:p>
          <a:endParaRPr lang="en-US" sz="2200"/>
        </a:p>
      </dgm:t>
    </dgm:pt>
    <dgm:pt modelId="{710BE86E-3C3C-43C8-BD15-B5C267980316}">
      <dgm:prSet phldrT="[Text]" custT="1"/>
      <dgm:spPr/>
      <dgm:t>
        <a:bodyPr/>
        <a:lstStyle/>
        <a:p>
          <a:r>
            <a:rPr lang="en-US" sz="2200" dirty="0"/>
            <a:t>URLLC (Reliability + Low Latency)</a:t>
          </a:r>
        </a:p>
      </dgm:t>
    </dgm:pt>
    <dgm:pt modelId="{717C8A0F-B34D-49CC-B662-35A346CCDF85}" type="sibTrans" cxnId="{6DC29296-15F8-418E-893F-26A75BF9594C}">
      <dgm:prSet custT="1"/>
      <dgm:spPr/>
      <dgm:t>
        <a:bodyPr/>
        <a:lstStyle/>
        <a:p>
          <a:endParaRPr lang="en-US" sz="2200"/>
        </a:p>
      </dgm:t>
    </dgm:pt>
    <dgm:pt modelId="{ADC66BB2-AF5F-4018-B129-EA43E908E7D6}" type="parTrans" cxnId="{6DC29296-15F8-418E-893F-26A75BF9594C}">
      <dgm:prSet/>
      <dgm:spPr/>
      <dgm:t>
        <a:bodyPr/>
        <a:lstStyle/>
        <a:p>
          <a:endParaRPr lang="en-US" sz="2200"/>
        </a:p>
      </dgm:t>
    </dgm:pt>
    <dgm:pt modelId="{7F7FDE86-4554-4BA9-84B7-575B0D2C63F5}" type="pres">
      <dgm:prSet presAssocID="{7CBD6FBE-72F4-46EB-90FB-562A1285F45C}" presName="outerComposite" presStyleCnt="0">
        <dgm:presLayoutVars>
          <dgm:chMax val="5"/>
          <dgm:dir/>
          <dgm:resizeHandles val="exact"/>
        </dgm:presLayoutVars>
      </dgm:prSet>
      <dgm:spPr/>
    </dgm:pt>
    <dgm:pt modelId="{AE35D2B7-E1E7-45AD-974D-910D2D99F089}" type="pres">
      <dgm:prSet presAssocID="{7CBD6FBE-72F4-46EB-90FB-562A1285F45C}" presName="dummyMaxCanvas" presStyleCnt="0">
        <dgm:presLayoutVars/>
      </dgm:prSet>
      <dgm:spPr/>
    </dgm:pt>
    <dgm:pt modelId="{EDB5B78C-0971-40B7-A34C-230DF993D1A3}" type="pres">
      <dgm:prSet presAssocID="{7CBD6FBE-72F4-46EB-90FB-562A1285F45C}" presName="ThreeNodes_1" presStyleLbl="node1" presStyleIdx="0" presStyleCnt="3" custLinFactNeighborX="-46879" custLinFactNeighborY="-42198">
        <dgm:presLayoutVars>
          <dgm:bulletEnabled val="1"/>
        </dgm:presLayoutVars>
      </dgm:prSet>
      <dgm:spPr/>
    </dgm:pt>
    <dgm:pt modelId="{83FDCF78-5D29-4E6E-8A69-D6727C5FF77A}" type="pres">
      <dgm:prSet presAssocID="{7CBD6FBE-72F4-46EB-90FB-562A1285F45C}" presName="ThreeNodes_2" presStyleLbl="node1" presStyleIdx="1" presStyleCnt="3">
        <dgm:presLayoutVars>
          <dgm:bulletEnabled val="1"/>
        </dgm:presLayoutVars>
      </dgm:prSet>
      <dgm:spPr/>
    </dgm:pt>
    <dgm:pt modelId="{1A24B5B7-DCB7-41CC-A15E-3F2384833413}" type="pres">
      <dgm:prSet presAssocID="{7CBD6FBE-72F4-46EB-90FB-562A1285F45C}" presName="ThreeNodes_3" presStyleLbl="node1" presStyleIdx="2" presStyleCnt="3">
        <dgm:presLayoutVars>
          <dgm:bulletEnabled val="1"/>
        </dgm:presLayoutVars>
      </dgm:prSet>
      <dgm:spPr/>
    </dgm:pt>
    <dgm:pt modelId="{45B2F27F-4245-45E6-8106-9E7D4050C935}" type="pres">
      <dgm:prSet presAssocID="{7CBD6FBE-72F4-46EB-90FB-562A1285F45C}" presName="ThreeConn_1-2" presStyleLbl="fgAccFollowNode1" presStyleIdx="0" presStyleCnt="2">
        <dgm:presLayoutVars>
          <dgm:bulletEnabled val="1"/>
        </dgm:presLayoutVars>
      </dgm:prSet>
      <dgm:spPr/>
    </dgm:pt>
    <dgm:pt modelId="{7420E2B3-8AB3-4F8C-A59E-9CAB64136D48}" type="pres">
      <dgm:prSet presAssocID="{7CBD6FBE-72F4-46EB-90FB-562A1285F45C}" presName="ThreeConn_2-3" presStyleLbl="fgAccFollowNode1" presStyleIdx="1" presStyleCnt="2">
        <dgm:presLayoutVars>
          <dgm:bulletEnabled val="1"/>
        </dgm:presLayoutVars>
      </dgm:prSet>
      <dgm:spPr/>
    </dgm:pt>
    <dgm:pt modelId="{53BABE66-E7CE-47FE-A2A6-53E7B4D3FF6B}" type="pres">
      <dgm:prSet presAssocID="{7CBD6FBE-72F4-46EB-90FB-562A1285F45C}" presName="ThreeNodes_1_text" presStyleLbl="node1" presStyleIdx="2" presStyleCnt="3">
        <dgm:presLayoutVars>
          <dgm:bulletEnabled val="1"/>
        </dgm:presLayoutVars>
      </dgm:prSet>
      <dgm:spPr/>
    </dgm:pt>
    <dgm:pt modelId="{7FF915E4-13FB-4AA5-9224-77B229928CB3}" type="pres">
      <dgm:prSet presAssocID="{7CBD6FBE-72F4-46EB-90FB-562A1285F45C}" presName="ThreeNodes_2_text" presStyleLbl="node1" presStyleIdx="2" presStyleCnt="3">
        <dgm:presLayoutVars>
          <dgm:bulletEnabled val="1"/>
        </dgm:presLayoutVars>
      </dgm:prSet>
      <dgm:spPr/>
    </dgm:pt>
    <dgm:pt modelId="{03798232-0BDF-4ADE-A685-78E8225CF227}" type="pres">
      <dgm:prSet presAssocID="{7CBD6FBE-72F4-46EB-90FB-562A1285F45C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777600D-E7BB-4001-8299-9D6DF1942E0A}" srcId="{7CBD6FBE-72F4-46EB-90FB-562A1285F45C}" destId="{AB346B11-DFB1-4A92-955E-310117AE65E3}" srcOrd="2" destOrd="0" parTransId="{406AFE6D-9BBC-4AB0-B781-920BA31DA0BF}" sibTransId="{1F3E65CC-78CA-4C35-B1AD-E73E588324DD}"/>
    <dgm:cxn modelId="{3B647A1B-4026-7C45-8510-E92930EFCA34}" type="presOf" srcId="{7CBD6FBE-72F4-46EB-90FB-562A1285F45C}" destId="{7F7FDE86-4554-4BA9-84B7-575B0D2C63F5}" srcOrd="0" destOrd="0" presId="urn:microsoft.com/office/officeart/2005/8/layout/vProcess5"/>
    <dgm:cxn modelId="{739F1D25-4024-5744-B525-22DEA15AA3F9}" type="presOf" srcId="{710BE86E-3C3C-43C8-BD15-B5C267980316}" destId="{53BABE66-E7CE-47FE-A2A6-53E7B4D3FF6B}" srcOrd="1" destOrd="0" presId="urn:microsoft.com/office/officeart/2005/8/layout/vProcess5"/>
    <dgm:cxn modelId="{78C29433-E0F3-3347-AED2-92A90F7BAC8F}" type="presOf" srcId="{6BD5D695-A664-4F00-B270-778B9CF5CBC1}" destId="{7420E2B3-8AB3-4F8C-A59E-9CAB64136D48}" srcOrd="0" destOrd="0" presId="urn:microsoft.com/office/officeart/2005/8/layout/vProcess5"/>
    <dgm:cxn modelId="{6CAA713E-CF53-084F-961D-B1CA7824943A}" type="presOf" srcId="{710BE86E-3C3C-43C8-BD15-B5C267980316}" destId="{EDB5B78C-0971-40B7-A34C-230DF993D1A3}" srcOrd="0" destOrd="0" presId="urn:microsoft.com/office/officeart/2005/8/layout/vProcess5"/>
    <dgm:cxn modelId="{A0079F48-9A9A-FD4A-BEEE-B8DF6362660B}" type="presOf" srcId="{6658931A-D2BB-4937-94B2-642F4086C580}" destId="{7FF915E4-13FB-4AA5-9224-77B229928CB3}" srcOrd="1" destOrd="0" presId="urn:microsoft.com/office/officeart/2005/8/layout/vProcess5"/>
    <dgm:cxn modelId="{955CFD7B-E9DE-6D4A-8026-FDF1AF317895}" type="presOf" srcId="{717C8A0F-B34D-49CC-B662-35A346CCDF85}" destId="{45B2F27F-4245-45E6-8106-9E7D4050C935}" srcOrd="0" destOrd="0" presId="urn:microsoft.com/office/officeart/2005/8/layout/vProcess5"/>
    <dgm:cxn modelId="{409F4886-C616-1A43-8405-06FF3CA9EAC9}" type="presOf" srcId="{6658931A-D2BB-4937-94B2-642F4086C580}" destId="{83FDCF78-5D29-4E6E-8A69-D6727C5FF77A}" srcOrd="0" destOrd="0" presId="urn:microsoft.com/office/officeart/2005/8/layout/vProcess5"/>
    <dgm:cxn modelId="{6DC29296-15F8-418E-893F-26A75BF9594C}" srcId="{7CBD6FBE-72F4-46EB-90FB-562A1285F45C}" destId="{710BE86E-3C3C-43C8-BD15-B5C267980316}" srcOrd="0" destOrd="0" parTransId="{ADC66BB2-AF5F-4018-B129-EA43E908E7D6}" sibTransId="{717C8A0F-B34D-49CC-B662-35A346CCDF85}"/>
    <dgm:cxn modelId="{27CACBBC-F8AB-FB4A-ABCC-04860EFC3624}" type="presOf" srcId="{AB346B11-DFB1-4A92-955E-310117AE65E3}" destId="{1A24B5B7-DCB7-41CC-A15E-3F2384833413}" srcOrd="0" destOrd="0" presId="urn:microsoft.com/office/officeart/2005/8/layout/vProcess5"/>
    <dgm:cxn modelId="{549CE7E4-2210-4284-830C-CAF310B9ED70}" srcId="{7CBD6FBE-72F4-46EB-90FB-562A1285F45C}" destId="{6658931A-D2BB-4937-94B2-642F4086C580}" srcOrd="1" destOrd="0" parTransId="{DF83AD2A-0AFD-42CC-89A8-941F53C888C7}" sibTransId="{6BD5D695-A664-4F00-B270-778B9CF5CBC1}"/>
    <dgm:cxn modelId="{DE1CE4FB-D222-864D-886E-215F840C5FF4}" type="presOf" srcId="{AB346B11-DFB1-4A92-955E-310117AE65E3}" destId="{03798232-0BDF-4ADE-A685-78E8225CF227}" srcOrd="1" destOrd="0" presId="urn:microsoft.com/office/officeart/2005/8/layout/vProcess5"/>
    <dgm:cxn modelId="{CEF001BE-7BAB-C94D-BA71-8045768D1D2F}" type="presParOf" srcId="{7F7FDE86-4554-4BA9-84B7-575B0D2C63F5}" destId="{AE35D2B7-E1E7-45AD-974D-910D2D99F089}" srcOrd="0" destOrd="0" presId="urn:microsoft.com/office/officeart/2005/8/layout/vProcess5"/>
    <dgm:cxn modelId="{7B81126C-BF58-BD4F-8B05-C20F2E436820}" type="presParOf" srcId="{7F7FDE86-4554-4BA9-84B7-575B0D2C63F5}" destId="{EDB5B78C-0971-40B7-A34C-230DF993D1A3}" srcOrd="1" destOrd="0" presId="urn:microsoft.com/office/officeart/2005/8/layout/vProcess5"/>
    <dgm:cxn modelId="{CE055DAD-10F7-1949-BF06-3FA780F6D6C0}" type="presParOf" srcId="{7F7FDE86-4554-4BA9-84B7-575B0D2C63F5}" destId="{83FDCF78-5D29-4E6E-8A69-D6727C5FF77A}" srcOrd="2" destOrd="0" presId="urn:microsoft.com/office/officeart/2005/8/layout/vProcess5"/>
    <dgm:cxn modelId="{F069E4C7-48BE-D14C-92DF-3213B7D5967C}" type="presParOf" srcId="{7F7FDE86-4554-4BA9-84B7-575B0D2C63F5}" destId="{1A24B5B7-DCB7-41CC-A15E-3F2384833413}" srcOrd="3" destOrd="0" presId="urn:microsoft.com/office/officeart/2005/8/layout/vProcess5"/>
    <dgm:cxn modelId="{C2945C3F-2D0C-0441-8591-3501E9E579B1}" type="presParOf" srcId="{7F7FDE86-4554-4BA9-84B7-575B0D2C63F5}" destId="{45B2F27F-4245-45E6-8106-9E7D4050C935}" srcOrd="4" destOrd="0" presId="urn:microsoft.com/office/officeart/2005/8/layout/vProcess5"/>
    <dgm:cxn modelId="{023136F8-3DC9-004B-827F-BB04CAFFD54C}" type="presParOf" srcId="{7F7FDE86-4554-4BA9-84B7-575B0D2C63F5}" destId="{7420E2B3-8AB3-4F8C-A59E-9CAB64136D48}" srcOrd="5" destOrd="0" presId="urn:microsoft.com/office/officeart/2005/8/layout/vProcess5"/>
    <dgm:cxn modelId="{352DE14A-41A4-314F-AB17-5E9CFCF90512}" type="presParOf" srcId="{7F7FDE86-4554-4BA9-84B7-575B0D2C63F5}" destId="{53BABE66-E7CE-47FE-A2A6-53E7B4D3FF6B}" srcOrd="6" destOrd="0" presId="urn:microsoft.com/office/officeart/2005/8/layout/vProcess5"/>
    <dgm:cxn modelId="{B476F08F-16E6-3C4C-9423-D50F76F14CE9}" type="presParOf" srcId="{7F7FDE86-4554-4BA9-84B7-575B0D2C63F5}" destId="{7FF915E4-13FB-4AA5-9224-77B229928CB3}" srcOrd="7" destOrd="0" presId="urn:microsoft.com/office/officeart/2005/8/layout/vProcess5"/>
    <dgm:cxn modelId="{CB6C322A-CB56-BE4C-AACC-4FD52D26FFF0}" type="presParOf" srcId="{7F7FDE86-4554-4BA9-84B7-575B0D2C63F5}" destId="{03798232-0BDF-4ADE-A685-78E8225CF22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EBE040-6840-4D2B-8D97-2A21121103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38F245A-2945-4C19-B4E4-8C0E51FC1952}">
      <dgm:prSet/>
      <dgm:spPr/>
      <dgm:t>
        <a:bodyPr/>
        <a:lstStyle/>
        <a:p>
          <a:r>
            <a:rPr lang="en-US" b="0" i="0"/>
            <a:t>Strict GDPR </a:t>
          </a:r>
          <a:r>
            <a:rPr lang="en-US" b="0" i="0">
              <a:sym typeface="Wingdings" panose="05000000000000000000" pitchFamily="2" charset="2"/>
            </a:rPr>
            <a:t></a:t>
          </a:r>
          <a:r>
            <a:rPr lang="en-US" b="0" i="0"/>
            <a:t> Ultrasound imagery datasets</a:t>
          </a:r>
          <a:endParaRPr lang="en-US"/>
        </a:p>
      </dgm:t>
    </dgm:pt>
    <dgm:pt modelId="{855FC681-F35D-44C5-966B-9A63153DB5EB}" type="parTrans" cxnId="{7E7EE793-D950-4A98-9CA6-2141400C04D8}">
      <dgm:prSet/>
      <dgm:spPr/>
      <dgm:t>
        <a:bodyPr/>
        <a:lstStyle/>
        <a:p>
          <a:endParaRPr lang="en-US"/>
        </a:p>
      </dgm:t>
    </dgm:pt>
    <dgm:pt modelId="{32A52738-3ED0-4E4C-8614-599D8EB147A4}" type="sibTrans" cxnId="{7E7EE793-D950-4A98-9CA6-2141400C04D8}">
      <dgm:prSet/>
      <dgm:spPr/>
      <dgm:t>
        <a:bodyPr/>
        <a:lstStyle/>
        <a:p>
          <a:endParaRPr lang="en-US"/>
        </a:p>
      </dgm:t>
    </dgm:pt>
    <dgm:pt modelId="{10A35CDA-E821-4730-B38A-5D339A9F2055}">
      <dgm:prSet/>
      <dgm:spPr/>
      <dgm:t>
        <a:bodyPr/>
        <a:lstStyle/>
        <a:p>
          <a:r>
            <a:rPr lang="en-US" b="0" i="0"/>
            <a:t>How to train the paramedics?</a:t>
          </a:r>
          <a:endParaRPr lang="en-US"/>
        </a:p>
      </dgm:t>
    </dgm:pt>
    <dgm:pt modelId="{18A2754B-2E5F-4D0B-9A57-4DC4AA0B912F}" type="parTrans" cxnId="{AACF0562-F824-4A68-96E4-F486B1446A9E}">
      <dgm:prSet/>
      <dgm:spPr/>
      <dgm:t>
        <a:bodyPr/>
        <a:lstStyle/>
        <a:p>
          <a:endParaRPr lang="en-US"/>
        </a:p>
      </dgm:t>
    </dgm:pt>
    <dgm:pt modelId="{29C51130-C623-40C6-AE7A-4BC75FE3DD2A}" type="sibTrans" cxnId="{AACF0562-F824-4A68-96E4-F486B1446A9E}">
      <dgm:prSet/>
      <dgm:spPr/>
      <dgm:t>
        <a:bodyPr/>
        <a:lstStyle/>
        <a:p>
          <a:endParaRPr lang="en-US"/>
        </a:p>
      </dgm:t>
    </dgm:pt>
    <dgm:pt modelId="{424A0154-12E3-478D-90CF-63CD322D9E6E}" type="pres">
      <dgm:prSet presAssocID="{5FEBE040-6840-4D2B-8D97-2A211211039B}" presName="root" presStyleCnt="0">
        <dgm:presLayoutVars>
          <dgm:dir/>
          <dgm:resizeHandles val="exact"/>
        </dgm:presLayoutVars>
      </dgm:prSet>
      <dgm:spPr/>
    </dgm:pt>
    <dgm:pt modelId="{0E5E718F-EF81-49E3-97B5-FEBDFC5BF448}" type="pres">
      <dgm:prSet presAssocID="{938F245A-2945-4C19-B4E4-8C0E51FC1952}" presName="compNode" presStyleCnt="0"/>
      <dgm:spPr/>
    </dgm:pt>
    <dgm:pt modelId="{32E5149C-1A85-4D22-B959-1E2A53085565}" type="pres">
      <dgm:prSet presAssocID="{938F245A-2945-4C19-B4E4-8C0E51FC1952}" presName="bgRect" presStyleLbl="bgShp" presStyleIdx="0" presStyleCnt="2"/>
      <dgm:spPr/>
    </dgm:pt>
    <dgm:pt modelId="{D34C46F8-9DBD-467E-A09A-33AE9FEEEB87}" type="pres">
      <dgm:prSet presAssocID="{938F245A-2945-4C19-B4E4-8C0E51FC195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852E69F8-C7DD-4DBC-BC2C-227DFE410DEC}" type="pres">
      <dgm:prSet presAssocID="{938F245A-2945-4C19-B4E4-8C0E51FC1952}" presName="spaceRect" presStyleCnt="0"/>
      <dgm:spPr/>
    </dgm:pt>
    <dgm:pt modelId="{9DC4B2A3-8968-4658-AA4D-F1039FF48734}" type="pres">
      <dgm:prSet presAssocID="{938F245A-2945-4C19-B4E4-8C0E51FC1952}" presName="parTx" presStyleLbl="revTx" presStyleIdx="0" presStyleCnt="2">
        <dgm:presLayoutVars>
          <dgm:chMax val="0"/>
          <dgm:chPref val="0"/>
        </dgm:presLayoutVars>
      </dgm:prSet>
      <dgm:spPr/>
    </dgm:pt>
    <dgm:pt modelId="{A88E0450-1DB1-4189-95C1-2FBE87956EE6}" type="pres">
      <dgm:prSet presAssocID="{32A52738-3ED0-4E4C-8614-599D8EB147A4}" presName="sibTrans" presStyleCnt="0"/>
      <dgm:spPr/>
    </dgm:pt>
    <dgm:pt modelId="{35394275-86CD-44B8-AA94-6920C04CE562}" type="pres">
      <dgm:prSet presAssocID="{10A35CDA-E821-4730-B38A-5D339A9F2055}" presName="compNode" presStyleCnt="0"/>
      <dgm:spPr/>
    </dgm:pt>
    <dgm:pt modelId="{0DEC037D-1FEC-4C69-8434-7A0E332382B0}" type="pres">
      <dgm:prSet presAssocID="{10A35CDA-E821-4730-B38A-5D339A9F2055}" presName="bgRect" presStyleLbl="bgShp" presStyleIdx="1" presStyleCnt="2"/>
      <dgm:spPr/>
    </dgm:pt>
    <dgm:pt modelId="{54BD1638-80F7-40CC-8363-7F8B24BDDC10}" type="pres">
      <dgm:prSet presAssocID="{10A35CDA-E821-4730-B38A-5D339A9F205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 female with solid fill"/>
        </a:ext>
      </dgm:extLst>
    </dgm:pt>
    <dgm:pt modelId="{3C8478D0-542B-4A91-BDBC-333164E78F14}" type="pres">
      <dgm:prSet presAssocID="{10A35CDA-E821-4730-B38A-5D339A9F2055}" presName="spaceRect" presStyleCnt="0"/>
      <dgm:spPr/>
    </dgm:pt>
    <dgm:pt modelId="{EF2332CA-489A-4FCB-AC0C-B8639ADEFDC6}" type="pres">
      <dgm:prSet presAssocID="{10A35CDA-E821-4730-B38A-5D339A9F2055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45D13015-2AEE-4105-8E2B-55B0048FC353}" type="presOf" srcId="{5FEBE040-6840-4D2B-8D97-2A211211039B}" destId="{424A0154-12E3-478D-90CF-63CD322D9E6E}" srcOrd="0" destOrd="0" presId="urn:microsoft.com/office/officeart/2018/2/layout/IconVerticalSolidList"/>
    <dgm:cxn modelId="{869FA615-20C1-46FC-BC11-DFA741A8CA98}" type="presOf" srcId="{10A35CDA-E821-4730-B38A-5D339A9F2055}" destId="{EF2332CA-489A-4FCB-AC0C-B8639ADEFDC6}" srcOrd="0" destOrd="0" presId="urn:microsoft.com/office/officeart/2018/2/layout/IconVerticalSolidList"/>
    <dgm:cxn modelId="{AACF0562-F824-4A68-96E4-F486B1446A9E}" srcId="{5FEBE040-6840-4D2B-8D97-2A211211039B}" destId="{10A35CDA-E821-4730-B38A-5D339A9F2055}" srcOrd="1" destOrd="0" parTransId="{18A2754B-2E5F-4D0B-9A57-4DC4AA0B912F}" sibTransId="{29C51130-C623-40C6-AE7A-4BC75FE3DD2A}"/>
    <dgm:cxn modelId="{4BD8916F-711F-43C7-B5AE-B4BAE10267E3}" type="presOf" srcId="{938F245A-2945-4C19-B4E4-8C0E51FC1952}" destId="{9DC4B2A3-8968-4658-AA4D-F1039FF48734}" srcOrd="0" destOrd="0" presId="urn:microsoft.com/office/officeart/2018/2/layout/IconVerticalSolidList"/>
    <dgm:cxn modelId="{7E7EE793-D950-4A98-9CA6-2141400C04D8}" srcId="{5FEBE040-6840-4D2B-8D97-2A211211039B}" destId="{938F245A-2945-4C19-B4E4-8C0E51FC1952}" srcOrd="0" destOrd="0" parTransId="{855FC681-F35D-44C5-966B-9A63153DB5EB}" sibTransId="{32A52738-3ED0-4E4C-8614-599D8EB147A4}"/>
    <dgm:cxn modelId="{E88E7DB1-A610-4E76-826D-11DE43F49CD4}" type="presParOf" srcId="{424A0154-12E3-478D-90CF-63CD322D9E6E}" destId="{0E5E718F-EF81-49E3-97B5-FEBDFC5BF448}" srcOrd="0" destOrd="0" presId="urn:microsoft.com/office/officeart/2018/2/layout/IconVerticalSolidList"/>
    <dgm:cxn modelId="{0B6082D6-3E90-455B-B5B5-832C603B361E}" type="presParOf" srcId="{0E5E718F-EF81-49E3-97B5-FEBDFC5BF448}" destId="{32E5149C-1A85-4D22-B959-1E2A53085565}" srcOrd="0" destOrd="0" presId="urn:microsoft.com/office/officeart/2018/2/layout/IconVerticalSolidList"/>
    <dgm:cxn modelId="{8A2577A7-72C4-415D-874D-4A1985574500}" type="presParOf" srcId="{0E5E718F-EF81-49E3-97B5-FEBDFC5BF448}" destId="{D34C46F8-9DBD-467E-A09A-33AE9FEEEB87}" srcOrd="1" destOrd="0" presId="urn:microsoft.com/office/officeart/2018/2/layout/IconVerticalSolidList"/>
    <dgm:cxn modelId="{F67AF1D6-3CD7-4751-AE34-0D86FE8CD4B2}" type="presParOf" srcId="{0E5E718F-EF81-49E3-97B5-FEBDFC5BF448}" destId="{852E69F8-C7DD-4DBC-BC2C-227DFE410DEC}" srcOrd="2" destOrd="0" presId="urn:microsoft.com/office/officeart/2018/2/layout/IconVerticalSolidList"/>
    <dgm:cxn modelId="{E4EA703B-DE43-47BA-BC5F-B77E46F2965F}" type="presParOf" srcId="{0E5E718F-EF81-49E3-97B5-FEBDFC5BF448}" destId="{9DC4B2A3-8968-4658-AA4D-F1039FF48734}" srcOrd="3" destOrd="0" presId="urn:microsoft.com/office/officeart/2018/2/layout/IconVerticalSolidList"/>
    <dgm:cxn modelId="{1AF0FA91-A63B-4BBE-9526-20EBB439E601}" type="presParOf" srcId="{424A0154-12E3-478D-90CF-63CD322D9E6E}" destId="{A88E0450-1DB1-4189-95C1-2FBE87956EE6}" srcOrd="1" destOrd="0" presId="urn:microsoft.com/office/officeart/2018/2/layout/IconVerticalSolidList"/>
    <dgm:cxn modelId="{24E1D588-5F29-487A-AA04-CC8703784D68}" type="presParOf" srcId="{424A0154-12E3-478D-90CF-63CD322D9E6E}" destId="{35394275-86CD-44B8-AA94-6920C04CE562}" srcOrd="2" destOrd="0" presId="urn:microsoft.com/office/officeart/2018/2/layout/IconVerticalSolidList"/>
    <dgm:cxn modelId="{2C57271D-5F70-45D8-83E4-C81E1FC6B173}" type="presParOf" srcId="{35394275-86CD-44B8-AA94-6920C04CE562}" destId="{0DEC037D-1FEC-4C69-8434-7A0E332382B0}" srcOrd="0" destOrd="0" presId="urn:microsoft.com/office/officeart/2018/2/layout/IconVerticalSolidList"/>
    <dgm:cxn modelId="{20A33813-C4AD-4FC9-90C5-0B3C22355855}" type="presParOf" srcId="{35394275-86CD-44B8-AA94-6920C04CE562}" destId="{54BD1638-80F7-40CC-8363-7F8B24BDDC10}" srcOrd="1" destOrd="0" presId="urn:microsoft.com/office/officeart/2018/2/layout/IconVerticalSolidList"/>
    <dgm:cxn modelId="{5187F972-7EFA-41D1-A67E-81F6568E6D30}" type="presParOf" srcId="{35394275-86CD-44B8-AA94-6920C04CE562}" destId="{3C8478D0-542B-4A91-BDBC-333164E78F14}" srcOrd="2" destOrd="0" presId="urn:microsoft.com/office/officeart/2018/2/layout/IconVerticalSolidList"/>
    <dgm:cxn modelId="{EDCAEE45-174D-4EF5-AEF0-40E179717BDC}" type="presParOf" srcId="{35394275-86CD-44B8-AA94-6920C04CE562}" destId="{EF2332CA-489A-4FCB-AC0C-B8639ADEFDC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34BA8-E048-7142-A128-827AD36142DC}">
      <dsp:nvSpPr>
        <dsp:cNvPr id="0" name=""/>
        <dsp:cNvSpPr/>
      </dsp:nvSpPr>
      <dsp:spPr>
        <a:xfrm>
          <a:off x="0" y="623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EC7CDE-3F49-B14C-8E07-4213CC4B665A}">
      <dsp:nvSpPr>
        <dsp:cNvPr id="0" name=""/>
        <dsp:cNvSpPr/>
      </dsp:nvSpPr>
      <dsp:spPr>
        <a:xfrm>
          <a:off x="0" y="62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What is pre-hospital healthcare?</a:t>
          </a:r>
        </a:p>
      </dsp:txBody>
      <dsp:txXfrm>
        <a:off x="0" y="623"/>
        <a:ext cx="6492875" cy="1020830"/>
      </dsp:txXfrm>
    </dsp:sp>
    <dsp:sp modelId="{908477EF-700D-7B48-BEA7-BF7805D6DE38}">
      <dsp:nvSpPr>
        <dsp:cNvPr id="0" name=""/>
        <dsp:cNvSpPr/>
      </dsp:nvSpPr>
      <dsp:spPr>
        <a:xfrm>
          <a:off x="0" y="1021453"/>
          <a:ext cx="6492875" cy="0"/>
        </a:xfrm>
        <a:prstGeom prst="line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254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74B37-4EE0-D443-A257-68F79E0E1A2C}">
      <dsp:nvSpPr>
        <dsp:cNvPr id="0" name=""/>
        <dsp:cNvSpPr/>
      </dsp:nvSpPr>
      <dsp:spPr>
        <a:xfrm>
          <a:off x="0" y="1021453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800" kern="1200" dirty="0"/>
            <a:t>What constitutes Mobile Healthcare?</a:t>
          </a:r>
          <a:endParaRPr lang="en-US" sz="2800" kern="1200" dirty="0"/>
        </a:p>
      </dsp:txBody>
      <dsp:txXfrm>
        <a:off x="0" y="1021453"/>
        <a:ext cx="6492875" cy="1020830"/>
      </dsp:txXfrm>
    </dsp:sp>
    <dsp:sp modelId="{D3670517-85B1-9245-9AF8-757A89FBCC21}">
      <dsp:nvSpPr>
        <dsp:cNvPr id="0" name=""/>
        <dsp:cNvSpPr/>
      </dsp:nvSpPr>
      <dsp:spPr>
        <a:xfrm>
          <a:off x="0" y="2042284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F27086-601C-0945-9585-162EAAD63BAA}">
      <dsp:nvSpPr>
        <dsp:cNvPr id="0" name=""/>
        <dsp:cNvSpPr/>
      </dsp:nvSpPr>
      <dsp:spPr>
        <a:xfrm>
          <a:off x="0" y="2042284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5G Enabled Connected Ambulances: Progress and Challenges</a:t>
          </a:r>
        </a:p>
      </dsp:txBody>
      <dsp:txXfrm>
        <a:off x="0" y="2042284"/>
        <a:ext cx="6492875" cy="1020830"/>
      </dsp:txXfrm>
    </dsp:sp>
    <dsp:sp modelId="{7366AED0-8F24-6F43-A8AE-47E9F07354E3}">
      <dsp:nvSpPr>
        <dsp:cNvPr id="0" name=""/>
        <dsp:cNvSpPr/>
      </dsp:nvSpPr>
      <dsp:spPr>
        <a:xfrm>
          <a:off x="0" y="3063115"/>
          <a:ext cx="6492875" cy="0"/>
        </a:xfrm>
        <a:prstGeom prst="line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254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87A4FF-53C0-9146-AF39-07A314C8E715}">
      <dsp:nvSpPr>
        <dsp:cNvPr id="0" name=""/>
        <dsp:cNvSpPr/>
      </dsp:nvSpPr>
      <dsp:spPr>
        <a:xfrm>
          <a:off x="0" y="3063115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Live Delivery of Ultrasound Imagery in Pre-hospital Healthcare</a:t>
          </a:r>
        </a:p>
      </dsp:txBody>
      <dsp:txXfrm>
        <a:off x="0" y="3063115"/>
        <a:ext cx="6492875" cy="1020830"/>
      </dsp:txXfrm>
    </dsp:sp>
    <dsp:sp modelId="{483703E4-A748-7E44-8EF9-DFA696AD557B}">
      <dsp:nvSpPr>
        <dsp:cNvPr id="0" name=""/>
        <dsp:cNvSpPr/>
      </dsp:nvSpPr>
      <dsp:spPr>
        <a:xfrm>
          <a:off x="0" y="4083946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0449B7-337D-6440-918D-5A849C813A37}">
      <dsp:nvSpPr>
        <dsp:cNvPr id="0" name=""/>
        <dsp:cNvSpPr/>
      </dsp:nvSpPr>
      <dsp:spPr>
        <a:xfrm>
          <a:off x="0" y="4083946"/>
          <a:ext cx="6492875" cy="10208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What’s next?</a:t>
          </a:r>
        </a:p>
      </dsp:txBody>
      <dsp:txXfrm>
        <a:off x="0" y="4083946"/>
        <a:ext cx="6492875" cy="1020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4DC24-1061-784C-9591-CC4E48C5C8B1}">
      <dsp:nvSpPr>
        <dsp:cNvPr id="0" name=""/>
        <dsp:cNvSpPr/>
      </dsp:nvSpPr>
      <dsp:spPr>
        <a:xfrm>
          <a:off x="0" y="453671"/>
          <a:ext cx="10515600" cy="14899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 dirty="0"/>
            <a:t>Pre-hospital</a:t>
          </a:r>
          <a:r>
            <a:rPr lang="en-GB" sz="2200" kern="1200" dirty="0"/>
            <a:t> refers to all environments </a:t>
          </a:r>
          <a:r>
            <a:rPr lang="en-GB" sz="2200" b="1" kern="1200" dirty="0"/>
            <a:t>outside an emergency department </a:t>
          </a:r>
          <a:r>
            <a:rPr lang="en-GB" sz="2200" kern="1200" dirty="0"/>
            <a:t>resuscitation room or a place specifically designed for resuscitation and/or critical care in a healthcare setting.</a:t>
          </a:r>
          <a:endParaRPr lang="en-US" sz="2200" kern="1200" dirty="0"/>
        </a:p>
      </dsp:txBody>
      <dsp:txXfrm>
        <a:off x="0" y="453671"/>
        <a:ext cx="10515600" cy="1489950"/>
      </dsp:txXfrm>
    </dsp:sp>
    <dsp:sp modelId="{CA3CC138-E8EA-FF40-A94E-6D9A2594B941}">
      <dsp:nvSpPr>
        <dsp:cNvPr id="0" name=""/>
        <dsp:cNvSpPr/>
      </dsp:nvSpPr>
      <dsp:spPr>
        <a:xfrm>
          <a:off x="525780" y="128951"/>
          <a:ext cx="7360920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By Definition: </a:t>
          </a:r>
          <a:endParaRPr lang="en-US" sz="2200" kern="1200"/>
        </a:p>
      </dsp:txBody>
      <dsp:txXfrm>
        <a:off x="557483" y="160654"/>
        <a:ext cx="7297514" cy="586034"/>
      </dsp:txXfrm>
    </dsp:sp>
    <dsp:sp modelId="{DCD2A9B2-A246-9943-9658-CCFE9B19AC75}">
      <dsp:nvSpPr>
        <dsp:cNvPr id="0" name=""/>
        <dsp:cNvSpPr/>
      </dsp:nvSpPr>
      <dsp:spPr>
        <a:xfrm>
          <a:off x="0" y="2387142"/>
          <a:ext cx="10515600" cy="18364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458216" rIns="816127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/>
            <a:t>Medical conditions:</a:t>
          </a:r>
          <a:r>
            <a:rPr lang="en-GB" sz="2200" kern="1200"/>
            <a:t> Ranging from minor illnesses and injury to life threatening emergencies. 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b="1" kern="1200"/>
            <a:t>Pre-hospital interventions: </a:t>
          </a:r>
          <a:r>
            <a:rPr lang="en-GB" sz="2200" kern="1200"/>
            <a:t>Ranging from simple first aid to advanced emergency care and pre-hospital emergency anaesthesia.</a:t>
          </a:r>
          <a:endParaRPr lang="en-US" sz="2200" kern="1200"/>
        </a:p>
      </dsp:txBody>
      <dsp:txXfrm>
        <a:off x="0" y="2387142"/>
        <a:ext cx="10515600" cy="1836450"/>
      </dsp:txXfrm>
    </dsp:sp>
    <dsp:sp modelId="{C093F786-9DB2-2B40-9FA5-0A3795B8B2CC}">
      <dsp:nvSpPr>
        <dsp:cNvPr id="0" name=""/>
        <dsp:cNvSpPr/>
      </dsp:nvSpPr>
      <dsp:spPr>
        <a:xfrm>
          <a:off x="525780" y="2062422"/>
          <a:ext cx="7360920" cy="649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It covers: </a:t>
          </a:r>
          <a:endParaRPr lang="en-US" sz="2200" kern="1200" dirty="0"/>
        </a:p>
      </dsp:txBody>
      <dsp:txXfrm>
        <a:off x="557483" y="2094125"/>
        <a:ext cx="7297514" cy="586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4C6156-3D4C-AF40-83A9-A01D725B257F}">
      <dsp:nvSpPr>
        <dsp:cNvPr id="0" name=""/>
        <dsp:cNvSpPr/>
      </dsp:nvSpPr>
      <dsp:spPr>
        <a:xfrm>
          <a:off x="0" y="755670"/>
          <a:ext cx="6900512" cy="1216800"/>
        </a:xfrm>
        <a:prstGeom prst="roundRect">
          <a:avLst/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0" i="0" kern="1200" dirty="0"/>
            <a:t>Mobile healthcare (mHealth) constitutes: </a:t>
          </a:r>
          <a:endParaRPr lang="en-US" sz="2200" kern="1200" dirty="0"/>
        </a:p>
      </dsp:txBody>
      <dsp:txXfrm>
        <a:off x="59399" y="815069"/>
        <a:ext cx="6781714" cy="1098002"/>
      </dsp:txXfrm>
    </dsp:sp>
    <dsp:sp modelId="{2158E29A-EE26-8243-85DE-41A6273558F8}">
      <dsp:nvSpPr>
        <dsp:cNvPr id="0" name=""/>
        <dsp:cNvSpPr/>
      </dsp:nvSpPr>
      <dsp:spPr>
        <a:xfrm>
          <a:off x="0" y="2159670"/>
          <a:ext cx="6900512" cy="1216800"/>
        </a:xfrm>
        <a:prstGeom prst="roundRect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i="0" kern="1200" dirty="0"/>
            <a:t>-The use of mobile devices, such as cell phones and patient monitoring devices, in medicine</a:t>
          </a:r>
          <a:r>
            <a:rPr lang="en-GB" sz="1800" b="0" i="0" kern="1200" dirty="0"/>
            <a:t>. </a:t>
          </a:r>
          <a:endParaRPr lang="en-US" sz="1800" kern="1200" dirty="0"/>
        </a:p>
      </dsp:txBody>
      <dsp:txXfrm>
        <a:off x="59399" y="2219069"/>
        <a:ext cx="6781714" cy="1098002"/>
      </dsp:txXfrm>
    </dsp:sp>
    <dsp:sp modelId="{BC29ACAD-FCD6-5D4C-8380-DDB38378D735}">
      <dsp:nvSpPr>
        <dsp:cNvPr id="0" name=""/>
        <dsp:cNvSpPr/>
      </dsp:nvSpPr>
      <dsp:spPr>
        <a:xfrm>
          <a:off x="0" y="3563670"/>
          <a:ext cx="6900512" cy="1216800"/>
        </a:xfrm>
        <a:prstGeom prst="roundRect">
          <a:avLst/>
        </a:prstGeom>
        <a:solidFill>
          <a:schemeClr val="accent5">
            <a:shade val="50000"/>
            <a:hueOff val="222839"/>
            <a:satOff val="5970"/>
            <a:lumOff val="263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0" i="0" kern="1200" dirty="0"/>
            <a:t>-In short, mobile healthcare technology encompasses everything from </a:t>
          </a:r>
          <a:r>
            <a:rPr lang="en-GB" sz="1800" b="1" i="0" kern="1200" dirty="0"/>
            <a:t>healthcare apps </a:t>
          </a:r>
          <a:r>
            <a:rPr lang="en-GB" sz="1800" b="0" i="0" kern="1200" dirty="0"/>
            <a:t>to </a:t>
          </a:r>
          <a:r>
            <a:rPr lang="en-GB" sz="1800" b="1" i="0" kern="1200" dirty="0"/>
            <a:t>electronic healthcare records </a:t>
          </a:r>
          <a:r>
            <a:rPr lang="en-GB" sz="1800" b="0" i="0" kern="1200" dirty="0"/>
            <a:t>(EHRs) to </a:t>
          </a:r>
          <a:r>
            <a:rPr lang="en-GB" sz="1800" b="1" i="0" kern="1200" dirty="0"/>
            <a:t>home healthcare</a:t>
          </a:r>
          <a:r>
            <a:rPr lang="en-GB" sz="1800" b="0" i="0" kern="1200" dirty="0"/>
            <a:t>.</a:t>
          </a:r>
          <a:endParaRPr lang="en-US" sz="1800" kern="1200" dirty="0"/>
        </a:p>
      </dsp:txBody>
      <dsp:txXfrm>
        <a:off x="59399" y="3623069"/>
        <a:ext cx="6781714" cy="10980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A578B-BC5E-FE48-BCAB-35EFF7684C7F}">
      <dsp:nvSpPr>
        <dsp:cNvPr id="0" name=""/>
        <dsp:cNvSpPr/>
      </dsp:nvSpPr>
      <dsp:spPr>
        <a:xfrm>
          <a:off x="0" y="45593"/>
          <a:ext cx="5257800" cy="10617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Cost savings associated with mobile care especially for the vulnerable</a:t>
          </a:r>
          <a:endParaRPr lang="en-US" sz="2000" kern="1200" dirty="0"/>
        </a:p>
      </dsp:txBody>
      <dsp:txXfrm>
        <a:off x="51832" y="97425"/>
        <a:ext cx="5154136" cy="958111"/>
      </dsp:txXfrm>
    </dsp:sp>
    <dsp:sp modelId="{75F68B1E-22C6-F043-B30D-B3359AB6BC58}">
      <dsp:nvSpPr>
        <dsp:cNvPr id="0" name=""/>
        <dsp:cNvSpPr/>
      </dsp:nvSpPr>
      <dsp:spPr>
        <a:xfrm>
          <a:off x="0" y="1164968"/>
          <a:ext cx="5257800" cy="10617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Providing readily accessible care to underserved communities. </a:t>
          </a:r>
          <a:endParaRPr lang="en-US" sz="2000" kern="1200"/>
        </a:p>
      </dsp:txBody>
      <dsp:txXfrm>
        <a:off x="51832" y="1216800"/>
        <a:ext cx="5154136" cy="958111"/>
      </dsp:txXfrm>
    </dsp:sp>
    <dsp:sp modelId="{04EA604A-9F4C-AA41-AAE1-846EF6607BBC}">
      <dsp:nvSpPr>
        <dsp:cNvPr id="0" name=""/>
        <dsp:cNvSpPr/>
      </dsp:nvSpPr>
      <dsp:spPr>
        <a:xfrm>
          <a:off x="0" y="2284343"/>
          <a:ext cx="5257800" cy="10617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Reduced logistics enabled by mobile healthcare eliminates access barriers for many low-income patients. </a:t>
          </a:r>
          <a:endParaRPr lang="en-US" sz="2000" kern="1200"/>
        </a:p>
      </dsp:txBody>
      <dsp:txXfrm>
        <a:off x="51832" y="2336175"/>
        <a:ext cx="5154136" cy="958111"/>
      </dsp:txXfrm>
    </dsp:sp>
    <dsp:sp modelId="{9EB3CD77-6C84-1C4C-85F3-31689B60F4D6}">
      <dsp:nvSpPr>
        <dsp:cNvPr id="0" name=""/>
        <dsp:cNvSpPr/>
      </dsp:nvSpPr>
      <dsp:spPr>
        <a:xfrm>
          <a:off x="0" y="3403719"/>
          <a:ext cx="5257800" cy="106177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/>
            <a:t>Research shows mobile healthcare improves </a:t>
          </a:r>
          <a:endParaRPr lang="en-US" sz="2000" kern="1200"/>
        </a:p>
      </dsp:txBody>
      <dsp:txXfrm>
        <a:off x="51832" y="3455551"/>
        <a:ext cx="5154136" cy="958111"/>
      </dsp:txXfrm>
    </dsp:sp>
    <dsp:sp modelId="{0E75B77B-FD07-C745-8659-B946CBB009F4}">
      <dsp:nvSpPr>
        <dsp:cNvPr id="0" name=""/>
        <dsp:cNvSpPr/>
      </dsp:nvSpPr>
      <dsp:spPr>
        <a:xfrm>
          <a:off x="0" y="4465494"/>
          <a:ext cx="5257800" cy="993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93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health outcomes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reduces avoidable emergency room use and 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b="0" i="0" kern="1200"/>
            <a:t>bridges trust between patients and the healthcare system. </a:t>
          </a:r>
          <a:endParaRPr lang="en-US" sz="1600" kern="1200"/>
        </a:p>
      </dsp:txBody>
      <dsp:txXfrm>
        <a:off x="0" y="4465494"/>
        <a:ext cx="5257800" cy="993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B5B78C-0971-40B7-A34C-230DF993D1A3}">
      <dsp:nvSpPr>
        <dsp:cNvPr id="0" name=""/>
        <dsp:cNvSpPr/>
      </dsp:nvSpPr>
      <dsp:spPr>
        <a:xfrm>
          <a:off x="0" y="0"/>
          <a:ext cx="6217823" cy="9944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URLLC (Reliability + Low Latency)</a:t>
          </a:r>
        </a:p>
      </dsp:txBody>
      <dsp:txXfrm>
        <a:off x="29127" y="29127"/>
        <a:ext cx="5144716" cy="936213"/>
      </dsp:txXfrm>
    </dsp:sp>
    <dsp:sp modelId="{83FDCF78-5D29-4E6E-8A69-D6727C5FF77A}">
      <dsp:nvSpPr>
        <dsp:cNvPr id="0" name=""/>
        <dsp:cNvSpPr/>
      </dsp:nvSpPr>
      <dsp:spPr>
        <a:xfrm>
          <a:off x="548631" y="1160211"/>
          <a:ext cx="6217823" cy="994467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eMBB (High </a:t>
          </a:r>
          <a:r>
            <a:rPr lang="en-US" sz="2200" kern="1200" dirty="0" err="1"/>
            <a:t>Datarates</a:t>
          </a:r>
          <a:r>
            <a:rPr lang="en-US" sz="2200" kern="1200" dirty="0"/>
            <a:t> + Low Latency)</a:t>
          </a:r>
        </a:p>
      </dsp:txBody>
      <dsp:txXfrm>
        <a:off x="577758" y="1189338"/>
        <a:ext cx="4964534" cy="936213"/>
      </dsp:txXfrm>
    </dsp:sp>
    <dsp:sp modelId="{1A24B5B7-DCB7-41CC-A15E-3F2384833413}">
      <dsp:nvSpPr>
        <dsp:cNvPr id="0" name=""/>
        <dsp:cNvSpPr/>
      </dsp:nvSpPr>
      <dsp:spPr>
        <a:xfrm>
          <a:off x="1097263" y="2320423"/>
          <a:ext cx="6217823" cy="994467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Network Slice for Mobile Healthcare</a:t>
          </a:r>
        </a:p>
      </dsp:txBody>
      <dsp:txXfrm>
        <a:off x="1126390" y="2349550"/>
        <a:ext cx="4964534" cy="936213"/>
      </dsp:txXfrm>
    </dsp:sp>
    <dsp:sp modelId="{45B2F27F-4245-45E6-8106-9E7D4050C935}">
      <dsp:nvSpPr>
        <dsp:cNvPr id="0" name=""/>
        <dsp:cNvSpPr/>
      </dsp:nvSpPr>
      <dsp:spPr>
        <a:xfrm>
          <a:off x="5571420" y="754137"/>
          <a:ext cx="646403" cy="646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5716861" y="754137"/>
        <a:ext cx="355521" cy="486418"/>
      </dsp:txXfrm>
    </dsp:sp>
    <dsp:sp modelId="{7420E2B3-8AB3-4F8C-A59E-9CAB64136D48}">
      <dsp:nvSpPr>
        <dsp:cNvPr id="0" name=""/>
        <dsp:cNvSpPr/>
      </dsp:nvSpPr>
      <dsp:spPr>
        <a:xfrm>
          <a:off x="6120051" y="1907719"/>
          <a:ext cx="646403" cy="6464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265492" y="1907719"/>
        <a:ext cx="355521" cy="48641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5149C-1A85-4D22-B959-1E2A53085565}">
      <dsp:nvSpPr>
        <dsp:cNvPr id="0" name=""/>
        <dsp:cNvSpPr/>
      </dsp:nvSpPr>
      <dsp:spPr>
        <a:xfrm>
          <a:off x="0" y="894511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4C46F8-9DBD-467E-A09A-33AE9FEEEB87}">
      <dsp:nvSpPr>
        <dsp:cNvPr id="0" name=""/>
        <dsp:cNvSpPr/>
      </dsp:nvSpPr>
      <dsp:spPr>
        <a:xfrm>
          <a:off x="499550" y="1266078"/>
          <a:ext cx="908273" cy="9082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4B2A3-8968-4658-AA4D-F1039FF48734}">
      <dsp:nvSpPr>
        <dsp:cNvPr id="0" name=""/>
        <dsp:cNvSpPr/>
      </dsp:nvSpPr>
      <dsp:spPr>
        <a:xfrm>
          <a:off x="1907374" y="894511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Strict GDPR </a:t>
          </a:r>
          <a:r>
            <a:rPr lang="en-US" sz="2500" b="0" i="0" kern="1200">
              <a:sym typeface="Wingdings" panose="05000000000000000000" pitchFamily="2" charset="2"/>
            </a:rPr>
            <a:t></a:t>
          </a:r>
          <a:r>
            <a:rPr lang="en-US" sz="2500" b="0" i="0" kern="1200"/>
            <a:t> Ultrasound imagery datasets</a:t>
          </a:r>
          <a:endParaRPr lang="en-US" sz="2500" kern="1200"/>
        </a:p>
      </dsp:txBody>
      <dsp:txXfrm>
        <a:off x="1907374" y="894511"/>
        <a:ext cx="4356265" cy="1651406"/>
      </dsp:txXfrm>
    </dsp:sp>
    <dsp:sp modelId="{0DEC037D-1FEC-4C69-8434-7A0E332382B0}">
      <dsp:nvSpPr>
        <dsp:cNvPr id="0" name=""/>
        <dsp:cNvSpPr/>
      </dsp:nvSpPr>
      <dsp:spPr>
        <a:xfrm>
          <a:off x="0" y="2958769"/>
          <a:ext cx="6263640" cy="16514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BD1638-80F7-40CC-8363-7F8B24BDDC10}">
      <dsp:nvSpPr>
        <dsp:cNvPr id="0" name=""/>
        <dsp:cNvSpPr/>
      </dsp:nvSpPr>
      <dsp:spPr>
        <a:xfrm>
          <a:off x="499550" y="3330336"/>
          <a:ext cx="908273" cy="9082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332CA-489A-4FCB-AC0C-B8639ADEFDC6}">
      <dsp:nvSpPr>
        <dsp:cNvPr id="0" name=""/>
        <dsp:cNvSpPr/>
      </dsp:nvSpPr>
      <dsp:spPr>
        <a:xfrm>
          <a:off x="1907374" y="2958769"/>
          <a:ext cx="4356265" cy="16514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774" tIns="174774" rIns="174774" bIns="17477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0" i="0" kern="1200"/>
            <a:t>How to train the paramedics?</a:t>
          </a:r>
          <a:endParaRPr lang="en-US" sz="2500" kern="1200"/>
        </a:p>
      </dsp:txBody>
      <dsp:txXfrm>
        <a:off x="1907374" y="2958769"/>
        <a:ext cx="4356265" cy="16514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3510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Visio_Drawing.vsd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journal.vodafone.co.uk/connected-health-journal/telesurgery-trials-a-success" TargetMode="External"/><Relationship Id="rId2" Type="http://schemas.openxmlformats.org/officeDocument/2006/relationships/hyperlink" Target="https://www.bbc.co.uk/news/health-5085775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264;p39">
            <a:extLst>
              <a:ext uri="{FF2B5EF4-FFF2-40B4-BE49-F238E27FC236}">
                <a16:creationId xmlns:a16="http://schemas.microsoft.com/office/drawing/2014/main" id="{1308AAB9-69C2-C0C0-2786-DB7A85D72077}"/>
              </a:ext>
            </a:extLst>
          </p:cNvPr>
          <p:cNvSpPr txBox="1"/>
          <p:nvPr/>
        </p:nvSpPr>
        <p:spPr>
          <a:xfrm>
            <a:off x="1524000" y="1122362"/>
            <a:ext cx="9144000" cy="2900518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Role of 5G and Beyond in the Context of Mobile Healthcare: Success Stories &amp; Challenges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B4C92E-BB0E-94E1-19FF-7F533BEC7FEA}"/>
              </a:ext>
            </a:extLst>
          </p:cNvPr>
          <p:cNvSpPr txBox="1"/>
          <p:nvPr/>
        </p:nvSpPr>
        <p:spPr>
          <a:xfrm>
            <a:off x="4375354" y="4159405"/>
            <a:ext cx="2615381" cy="434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23</a:t>
            </a:r>
            <a:r>
              <a:rPr lang="en-US" sz="2400" kern="1200" baseline="300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rd</a:t>
            </a:r>
            <a:r>
              <a:rPr lang="en-US" sz="24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June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02A6DA-3130-DB3C-9BB2-57F4FDD957B5}"/>
              </a:ext>
            </a:extLst>
          </p:cNvPr>
          <p:cNvSpPr txBox="1"/>
          <p:nvPr/>
        </p:nvSpPr>
        <p:spPr>
          <a:xfrm>
            <a:off x="1759974" y="4730004"/>
            <a:ext cx="472059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Presented by:</a:t>
            </a:r>
          </a:p>
          <a:p>
            <a:pPr>
              <a:spcAft>
                <a:spcPts val="600"/>
              </a:spcAft>
            </a:pPr>
            <a:endParaRPr lang="en-US" sz="1800" dirty="0">
              <a:solidFill>
                <a:schemeClr val="accent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M </a:t>
            </a:r>
            <a:r>
              <a:rPr lang="en-US" sz="1600" b="1" u="sng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Arslan</a:t>
            </a:r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Usman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Lecturer in CS| Kingston University London</a:t>
            </a:r>
          </a:p>
          <a:p>
            <a:pPr>
              <a:spcAft>
                <a:spcPts val="600"/>
              </a:spcAft>
            </a:pPr>
            <a:r>
              <a:rPr lang="en-US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Architect | Pangea Connected UK</a:t>
            </a:r>
          </a:p>
        </p:txBody>
      </p:sp>
      <p:pic>
        <p:nvPicPr>
          <p:cNvPr id="11" name="Picture 2" descr="Image result for kingston university logo">
            <a:extLst>
              <a:ext uri="{FF2B5EF4-FFF2-40B4-BE49-F238E27FC236}">
                <a16:creationId xmlns:a16="http://schemas.microsoft.com/office/drawing/2014/main" id="{A1FB2439-336E-DC3D-5007-B6B44DDEA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925" y="126812"/>
            <a:ext cx="1718050" cy="17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Text&#10;&#10;Description automatically generated with medium confidence">
            <a:extLst>
              <a:ext uri="{FF2B5EF4-FFF2-40B4-BE49-F238E27FC236}">
                <a16:creationId xmlns:a16="http://schemas.microsoft.com/office/drawing/2014/main" id="{F5470A2B-9DFB-BEF6-6927-83ADE05E48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7" t="2615" b="39054"/>
          <a:stretch/>
        </p:blipFill>
        <p:spPr>
          <a:xfrm>
            <a:off x="1759974" y="4115805"/>
            <a:ext cx="2615381" cy="421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8082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19FFD-1472-7402-90B8-908CFB478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/>
              <a:t>The Challenges</a:t>
            </a:r>
            <a:endParaRPr lang="en-US" sz="4800" dirty="0"/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A11B0-E5F3-B560-00FF-675BE78E6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661" y="2599509"/>
            <a:ext cx="4530898" cy="3639450"/>
          </a:xfrm>
        </p:spPr>
        <p:txBody>
          <a:bodyPr anchor="ctr">
            <a:normAutofit/>
          </a:bodyPr>
          <a:lstStyle/>
          <a:p>
            <a:r>
              <a:rPr lang="en-US" sz="2000"/>
              <a:t>Paramedics cannot perform ultrasounds (some exceptions exist)</a:t>
            </a:r>
          </a:p>
          <a:p>
            <a:r>
              <a:rPr lang="en-US" sz="2000"/>
              <a:t>Limited radiographers (only 3000 in the UK)</a:t>
            </a:r>
          </a:p>
          <a:p>
            <a:r>
              <a:rPr lang="en-US" sz="2000"/>
              <a:t>Ambulances need to be stationary for a clear sonograph (Pre-ambulance care?)</a:t>
            </a:r>
          </a:p>
          <a:p>
            <a:r>
              <a:rPr lang="en-US" sz="2000"/>
              <a:t>Bandwidth consumption? ESN’s have their costs.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40F0F8-E0A5-EBEE-FE9F-3C09128DA4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187" b="56577"/>
          <a:stretch/>
        </p:blipFill>
        <p:spPr>
          <a:xfrm>
            <a:off x="5911532" y="2566396"/>
            <a:ext cx="5150277" cy="3549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1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5310725-20D0-DCF2-F99C-C65AA8DA4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302" y="200132"/>
            <a:ext cx="2870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04945B91-D5C6-0E8E-858B-8FEE38011C4F}"/>
              </a:ext>
            </a:extLst>
          </p:cNvPr>
          <p:cNvSpPr/>
          <p:nvPr/>
        </p:nvSpPr>
        <p:spPr>
          <a:xfrm>
            <a:off x="6535554" y="3094011"/>
            <a:ext cx="1751798" cy="1545366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97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3B83-0208-C1DB-1413-0F9079DB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Work in Progress:</a:t>
            </a:r>
          </a:p>
        </p:txBody>
      </p:sp>
      <p:pic>
        <p:nvPicPr>
          <p:cNvPr id="102" name="Picture 101" descr="Diagram&#10;&#10;Description automatically generated">
            <a:extLst>
              <a:ext uri="{FF2B5EF4-FFF2-40B4-BE49-F238E27FC236}">
                <a16:creationId xmlns:a16="http://schemas.microsoft.com/office/drawing/2014/main" id="{B2D0CB47-99CB-7317-A1EA-79DB9883C9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78"/>
          <a:stretch/>
        </p:blipFill>
        <p:spPr>
          <a:xfrm>
            <a:off x="3581401" y="261964"/>
            <a:ext cx="8450092" cy="5402425"/>
          </a:xfrm>
          <a:prstGeom prst="rect">
            <a:avLst/>
          </a:prstGeom>
        </p:spPr>
      </p:pic>
      <p:sp>
        <p:nvSpPr>
          <p:cNvPr id="46" name="Cloud 45">
            <a:extLst>
              <a:ext uri="{FF2B5EF4-FFF2-40B4-BE49-F238E27FC236}">
                <a16:creationId xmlns:a16="http://schemas.microsoft.com/office/drawing/2014/main" id="{B7E3A105-C68C-9BEA-B09D-66FDBA7969ED}"/>
              </a:ext>
            </a:extLst>
          </p:cNvPr>
          <p:cNvSpPr/>
          <p:nvPr/>
        </p:nvSpPr>
        <p:spPr>
          <a:xfrm>
            <a:off x="831269" y="312214"/>
            <a:ext cx="2369975" cy="105558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 Classification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73AF7B1-BA17-446C-81C2-8445316A800B}"/>
              </a:ext>
            </a:extLst>
          </p:cNvPr>
          <p:cNvCxnSpPr/>
          <p:nvPr/>
        </p:nvCxnSpPr>
        <p:spPr>
          <a:xfrm>
            <a:off x="3068217" y="1120542"/>
            <a:ext cx="513184" cy="4945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7D2FFF58-4E20-6C21-3E03-198501FD0FF8}"/>
              </a:ext>
            </a:extLst>
          </p:cNvPr>
          <p:cNvSpPr txBox="1"/>
          <p:nvPr/>
        </p:nvSpPr>
        <p:spPr>
          <a:xfrm>
            <a:off x="831269" y="5986113"/>
            <a:ext cx="275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 data is transferred from Ambulances to 5G MEC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0C7286-2379-621A-9263-A2E10D4DC7E2}"/>
              </a:ext>
            </a:extLst>
          </p:cNvPr>
          <p:cNvGrpSpPr/>
          <p:nvPr/>
        </p:nvGrpSpPr>
        <p:grpSpPr>
          <a:xfrm>
            <a:off x="9097874" y="6189600"/>
            <a:ext cx="3206952" cy="639466"/>
            <a:chOff x="6230907" y="983811"/>
            <a:chExt cx="3206952" cy="63946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4CCEF3-5F30-6DA6-A643-5C330FDA1C01}"/>
                </a:ext>
              </a:extLst>
            </p:cNvPr>
            <p:cNvSpPr txBox="1"/>
            <p:nvPr/>
          </p:nvSpPr>
          <p:spPr>
            <a:xfrm>
              <a:off x="7562304" y="1315500"/>
              <a:ext cx="187555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0" i="0" dirty="0">
                  <a:solidFill>
                    <a:srgbClr val="00CFC0"/>
                  </a:solidFill>
                  <a:effectLst/>
                  <a:latin typeface="Montserrat" pitchFamily="2" charset="77"/>
                </a:rPr>
                <a:t>EMW workshop</a:t>
              </a:r>
              <a:endParaRPr lang="en-US" dirty="0">
                <a:solidFill>
                  <a:srgbClr val="00CFC0"/>
                </a:solidFill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77571501-8A00-109F-AB24-EA5D381053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907" y="983811"/>
              <a:ext cx="2870200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963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0C3D19-1709-3043-A19B-CACDF5924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/>
              <a:t>Two major Challenges</a:t>
            </a:r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AE969BD4-6860-9A10-32FA-1859CB2F2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7732890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>
            <a:extLst>
              <a:ext uri="{FF2B5EF4-FFF2-40B4-BE49-F238E27FC236}">
                <a16:creationId xmlns:a16="http://schemas.microsoft.com/office/drawing/2014/main" id="{C6C10949-D17B-22AC-A9CA-1430F51BE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302" y="200132"/>
            <a:ext cx="2870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49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E240-7CB7-37C0-1280-8FC9770B5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possible solution: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B49EA5C-E38B-6141-ADFD-954B7421E5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9640656"/>
              </p:ext>
            </p:extLst>
          </p:nvPr>
        </p:nvGraphicFramePr>
        <p:xfrm>
          <a:off x="2545151" y="1890823"/>
          <a:ext cx="6044911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8839200" imgH="6235700" progId="Visio.Drawing.15">
                  <p:embed/>
                </p:oleObj>
              </mc:Choice>
              <mc:Fallback>
                <p:oleObj r:id="rId2" imgW="8839200" imgH="623570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9BCF516-64EF-8B42-8DD8-5A85FC792B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5151" y="1890823"/>
                        <a:ext cx="6044911" cy="42624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0CB4E4B-525C-6BC6-EDBE-B409C8AC9A75}"/>
              </a:ext>
            </a:extLst>
          </p:cNvPr>
          <p:cNvSpPr txBox="1"/>
          <p:nvPr/>
        </p:nvSpPr>
        <p:spPr>
          <a:xfrm>
            <a:off x="5567607" y="704740"/>
            <a:ext cx="54238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Free Walk-in 5G enabled e-health Truck for providing Sonography training to paramedics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BF3E3C-DEF6-0201-FF52-33AC558CE3FB}"/>
              </a:ext>
            </a:extLst>
          </p:cNvPr>
          <p:cNvSpPr txBox="1"/>
          <p:nvPr/>
        </p:nvSpPr>
        <p:spPr>
          <a:xfrm>
            <a:off x="7186846" y="3279844"/>
            <a:ext cx="5005154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Another challenge: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Limited Sonographers (Roughly </a:t>
            </a:r>
            <a:r>
              <a:rPr lang="en-GB" sz="1600" dirty="0"/>
              <a:t>3,000 in the UK</a:t>
            </a:r>
            <a:r>
              <a:rPr lang="en-US" sz="16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C0A07E-7C25-24D9-65CE-8D2177C639C4}"/>
              </a:ext>
            </a:extLst>
          </p:cNvPr>
          <p:cNvSpPr txBox="1"/>
          <p:nvPr/>
        </p:nvSpPr>
        <p:spPr>
          <a:xfrm>
            <a:off x="326571" y="5547884"/>
            <a:ext cx="27245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200" dirty="0"/>
              <a:t>Bundles of anonymised data can be collected using this service</a:t>
            </a:r>
            <a:endParaRPr lang="en-US" sz="1200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2CD6AE80-24E2-B0ED-31F4-2C1A1B0D7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874" y="6189600"/>
            <a:ext cx="2870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992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884769FE-1656-422F-86E1-8C1B16C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CB249F6D-244F-494A-98B9-5CC7413C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760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Oval 11">
            <a:extLst>
              <a:ext uri="{FF2B5EF4-FFF2-40B4-BE49-F238E27FC236}">
                <a16:creationId xmlns:a16="http://schemas.microsoft.com/office/drawing/2014/main" id="{506C536E-6ECA-4211-AF8C-A2671C48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AEAA70EA-2201-4F5D-AF08-58CFF85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011593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65295F-C54D-7F68-E78E-6B955A24B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8316" y="1431042"/>
            <a:ext cx="4055899" cy="3995916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1">
                    <a:lumMod val="95000"/>
                    <a:lumOff val="5000"/>
                  </a:schemeClr>
                </a:solidFill>
              </a:rPr>
              <a:t>What’s next?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FEC14-19CA-705E-14AA-852C6B72C1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3271" y="1569432"/>
            <a:ext cx="3927826" cy="3866513"/>
          </a:xfrm>
        </p:spPr>
        <p:txBody>
          <a:bodyPr anchor="ctr">
            <a:normAutofit/>
          </a:bodyPr>
          <a:lstStyle/>
          <a:p>
            <a:r>
              <a:rPr lang="en-US" sz="1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In-ambulance solutions:</a:t>
            </a:r>
          </a:p>
          <a:p>
            <a:pPr lvl="1"/>
            <a:r>
              <a:rPr lang="en-US" sz="1800" dirty="0">
                <a:solidFill>
                  <a:srgbClr val="C00000"/>
                </a:solidFill>
              </a:rPr>
              <a:t>AI assisted CVD Classification using ECG readings (KU)</a:t>
            </a:r>
          </a:p>
          <a:p>
            <a:pPr lvl="1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CV based timely stroke detection (AUTH)</a:t>
            </a:r>
          </a:p>
          <a:p>
            <a:pPr lvl="1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Vital Signs based AI-Driven doctor (KU)</a:t>
            </a:r>
          </a:p>
          <a:p>
            <a:pPr lvl="1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:a16="http://schemas.microsoft.com/office/drawing/2014/main" id="{41B24354-3DC0-F8D1-29E1-C70DD211C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302" y="200132"/>
            <a:ext cx="2870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7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017828-3569-31E7-3AD0-D41923DE8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2202024"/>
            <a:ext cx="3201366" cy="1772328"/>
          </a:xfrm>
        </p:spPr>
        <p:txBody>
          <a:bodyPr anchor="b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The way forward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1F670-4F94-FAA2-406A-DD33EFC4A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en-US" sz="2000" b="1" dirty="0"/>
              <a:t>Policy changes for including AI-assisted solutions</a:t>
            </a:r>
          </a:p>
          <a:p>
            <a:r>
              <a:rPr lang="en-US" sz="2000" dirty="0"/>
              <a:t>Recent success stories in the UK: </a:t>
            </a:r>
          </a:p>
          <a:p>
            <a:endParaRPr lang="en-US" sz="2000" dirty="0"/>
          </a:p>
          <a:p>
            <a:pPr lvl="1"/>
            <a:r>
              <a:rPr lang="en-GB" sz="2000" b="1" dirty="0"/>
              <a:t>AI 'outperforms' doctors diagnosing breast cancer</a:t>
            </a:r>
            <a:r>
              <a:rPr lang="en-GB" sz="2000" b="1" baseline="30000" dirty="0"/>
              <a:t>1</a:t>
            </a:r>
          </a:p>
          <a:p>
            <a:pPr lvl="1"/>
            <a:r>
              <a:rPr lang="en-GB" sz="2000" b="1" dirty="0"/>
              <a:t>VF UK: 5G Enabled Telesurgery trials a success</a:t>
            </a:r>
            <a:r>
              <a:rPr lang="en-GB" sz="2000" b="1" baseline="30000" dirty="0"/>
              <a:t>2</a:t>
            </a:r>
          </a:p>
          <a:p>
            <a:pPr lvl="1"/>
            <a:endParaRPr lang="en-GB" sz="2000" baseline="30000" dirty="0"/>
          </a:p>
          <a:p>
            <a:pPr lvl="1"/>
            <a:endParaRPr lang="en-GB" sz="2000" baseline="30000" dirty="0"/>
          </a:p>
          <a:p>
            <a:pPr lvl="1"/>
            <a:endParaRPr lang="en-GB" sz="2000" baseline="30000" dirty="0"/>
          </a:p>
          <a:p>
            <a:pPr marL="571500" lvl="1" indent="0">
              <a:buNone/>
            </a:pPr>
            <a:endParaRPr lang="en-US" sz="2000" baseline="30000" dirty="0"/>
          </a:p>
          <a:p>
            <a:pPr lvl="1"/>
            <a:endParaRPr lang="en-US" sz="2000" dirty="0"/>
          </a:p>
          <a:p>
            <a:pPr lvl="1"/>
            <a:r>
              <a:rPr lang="en-US" sz="1600" dirty="0"/>
              <a:t>Source</a:t>
            </a:r>
            <a:r>
              <a:rPr lang="en-US" sz="1600" baseline="30000" dirty="0"/>
              <a:t>1</a:t>
            </a:r>
            <a:r>
              <a:rPr lang="en-US" sz="1600" dirty="0"/>
              <a:t>: </a:t>
            </a:r>
            <a:r>
              <a:rPr lang="en-US" sz="1600" dirty="0">
                <a:hlinkClick r:id="rId2"/>
              </a:rPr>
              <a:t>https://www.bbc.co.uk/news/health-50857759</a:t>
            </a:r>
            <a:r>
              <a:rPr lang="en-US" sz="1600" dirty="0"/>
              <a:t> </a:t>
            </a:r>
          </a:p>
          <a:p>
            <a:pPr lvl="1"/>
            <a:r>
              <a:rPr lang="en-US" sz="1600" dirty="0"/>
              <a:t>Source</a:t>
            </a:r>
            <a:r>
              <a:rPr lang="en-US" sz="1600" baseline="30000" dirty="0"/>
              <a:t>2</a:t>
            </a:r>
            <a:r>
              <a:rPr lang="en-US" sz="1600" dirty="0"/>
              <a:t>: </a:t>
            </a:r>
            <a:r>
              <a:rPr lang="en-US" sz="1600" dirty="0">
                <a:hlinkClick r:id="rId3"/>
              </a:rPr>
              <a:t>https://healthjournal.vodafone.co.uk/connected-health-journal/telesurgery-trials-a-success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3723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0246F2-AD9C-5E4A-AA34-63EECDFF6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Flow of the presentation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7EC606D-D813-5B42-AD24-2AB90DFBC7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287126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Picture 2">
            <a:extLst>
              <a:ext uri="{FF2B5EF4-FFF2-40B4-BE49-F238E27FC236}">
                <a16:creationId xmlns:a16="http://schemas.microsoft.com/office/drawing/2014/main" id="{E8536DF3-4473-6216-3496-7C3B8CDA6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57" y="6172200"/>
            <a:ext cx="2870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87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73C358-53B7-1BE2-9348-FDEBEA985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en-US" sz="5200"/>
              <a:t>What is pre-hospital healthcare?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509CC63-6B8B-B8FA-D510-3691B0EFF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2880320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3CE1EE6C-2E20-7F02-6BD9-D9EA35438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92" y="168399"/>
            <a:ext cx="2870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837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82399D-BEE5-5D32-F53A-9B4274CEA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2488"/>
            <a:ext cx="2899189" cy="4363844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Continued 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C42A37-B04B-AC58-5F4F-C75547079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73369" y="2380891"/>
            <a:ext cx="3427283" cy="2920990"/>
          </a:xfrm>
        </p:spPr>
        <p:txBody>
          <a:bodyPr>
            <a:normAutofit/>
          </a:bodyPr>
          <a:lstStyle/>
          <a:p>
            <a:r>
              <a:rPr lang="en-US" sz="2000" b="1" dirty="0"/>
              <a:t>Personnel involved in Pre-hospital Healthcare:</a:t>
            </a:r>
          </a:p>
          <a:p>
            <a:pPr lvl="1"/>
            <a:r>
              <a:rPr lang="en-GB" sz="2000" dirty="0"/>
              <a:t>Lay first responders </a:t>
            </a:r>
          </a:p>
          <a:p>
            <a:pPr lvl="1"/>
            <a:r>
              <a:rPr lang="en-GB" sz="2000" dirty="0"/>
              <a:t>Ambulance professionals</a:t>
            </a:r>
          </a:p>
          <a:p>
            <a:pPr lvl="1"/>
            <a:r>
              <a:rPr lang="en-GB" sz="2000" dirty="0"/>
              <a:t>Nurses or</a:t>
            </a:r>
          </a:p>
          <a:p>
            <a:pPr lvl="1"/>
            <a:r>
              <a:rPr lang="en-GB" sz="2000" dirty="0"/>
              <a:t>Physicians of varying backgrounds</a:t>
            </a:r>
            <a:endParaRPr lang="en-US" sz="2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A9326-88FC-9E59-2128-9BF02AB6B2F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8061382" y="2380891"/>
            <a:ext cx="4130618" cy="2920990"/>
          </a:xfrm>
        </p:spPr>
        <p:txBody>
          <a:bodyPr>
            <a:normAutofit/>
          </a:bodyPr>
          <a:lstStyle/>
          <a:p>
            <a:r>
              <a:rPr lang="en-US" sz="2000" b="1" dirty="0"/>
              <a:t>Access to Unscheduled Care in the UK</a:t>
            </a:r>
          </a:p>
          <a:p>
            <a:pPr lvl="1"/>
            <a:r>
              <a:rPr lang="en-US" sz="2000" dirty="0"/>
              <a:t>Call 999 or NHS Direct</a:t>
            </a:r>
          </a:p>
          <a:p>
            <a:pPr lvl="1"/>
            <a:r>
              <a:rPr lang="en-US" sz="2000" dirty="0"/>
              <a:t>Walk-in, Urgent Care Centre</a:t>
            </a:r>
          </a:p>
          <a:p>
            <a:pPr lvl="1"/>
            <a:r>
              <a:rPr lang="en-US" sz="2000" dirty="0"/>
              <a:t>Out of Hours Services</a:t>
            </a:r>
          </a:p>
          <a:p>
            <a:pPr lvl="1"/>
            <a:r>
              <a:rPr lang="en-US" sz="2000" dirty="0"/>
              <a:t>Emergency Departments</a:t>
            </a:r>
          </a:p>
          <a:p>
            <a:pPr lvl="1"/>
            <a:r>
              <a:rPr lang="en-US" sz="2000" dirty="0"/>
              <a:t>Social Care Services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6D3336A-F8DA-10FD-F95C-F0F78F25BCF7}"/>
              </a:ext>
            </a:extLst>
          </p:cNvPr>
          <p:cNvGrpSpPr/>
          <p:nvPr/>
        </p:nvGrpSpPr>
        <p:grpSpPr>
          <a:xfrm>
            <a:off x="5073982" y="353388"/>
            <a:ext cx="2214766" cy="2027503"/>
            <a:chOff x="4902026" y="4295659"/>
            <a:chExt cx="2731791" cy="2411742"/>
          </a:xfrm>
        </p:grpSpPr>
        <p:pic>
          <p:nvPicPr>
            <p:cNvPr id="3078" name="Picture 6" descr="When to call 999 - A Guide To Picking Up The Phone In An Emergency">
              <a:extLst>
                <a:ext uri="{FF2B5EF4-FFF2-40B4-BE49-F238E27FC236}">
                  <a16:creationId xmlns:a16="http://schemas.microsoft.com/office/drawing/2014/main" id="{6958F5D1-7019-2D86-78D3-51A6030EAC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26" y="5408128"/>
              <a:ext cx="1677927" cy="1299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Picture 10" descr="Paramedic male tranp - Invest In Yourself : Invest In Yourself">
              <a:extLst>
                <a:ext uri="{FF2B5EF4-FFF2-40B4-BE49-F238E27FC236}">
                  <a16:creationId xmlns:a16="http://schemas.microsoft.com/office/drawing/2014/main" id="{959FFD85-F6D2-4B98-CE2D-6466709E10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2815" y="5643550"/>
              <a:ext cx="496964" cy="83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Specialist Paramedic - Invest In Yourself : Invest In Yourself">
              <a:extLst>
                <a:ext uri="{FF2B5EF4-FFF2-40B4-BE49-F238E27FC236}">
                  <a16:creationId xmlns:a16="http://schemas.microsoft.com/office/drawing/2014/main" id="{2214780E-C79F-D72A-360D-91FA24293E7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103"/>
            <a:stretch/>
          </p:blipFill>
          <p:spPr bwMode="auto">
            <a:xfrm>
              <a:off x="7212041" y="5874488"/>
              <a:ext cx="421776" cy="832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Remote Doctor Illustrations, Royalty-Free Vector Graphics &amp; Clip Art -  iStock">
              <a:extLst>
                <a:ext uri="{FF2B5EF4-FFF2-40B4-BE49-F238E27FC236}">
                  <a16:creationId xmlns:a16="http://schemas.microsoft.com/office/drawing/2014/main" id="{A16853D8-D494-41C4-55BC-83B10D36CC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9516" y="4295659"/>
              <a:ext cx="1292525" cy="1292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8" name="Picture 16" descr="3,425 Emergency Room Illustrations &amp; Clip Art - iStock">
            <a:extLst>
              <a:ext uri="{FF2B5EF4-FFF2-40B4-BE49-F238E27FC236}">
                <a16:creationId xmlns:a16="http://schemas.microsoft.com/office/drawing/2014/main" id="{23C424C7-9DB1-D287-3FCE-20D612E7B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253" y="654357"/>
            <a:ext cx="2241430" cy="15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:a16="http://schemas.microsoft.com/office/drawing/2014/main" id="{E2A001C5-5BA5-DD04-3FDF-61F4050B1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15" y="6125772"/>
            <a:ext cx="2870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8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2CD7095-3798-6E6B-BFE7-6C2B9B922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000"/>
              <a:t>What constitutes Mobile Healthcare?</a:t>
            </a:r>
          </a:p>
        </p:txBody>
      </p:sp>
      <p:sp>
        <p:nvSpPr>
          <p:cNvPr id="52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ext Placeholder 5">
            <a:extLst>
              <a:ext uri="{FF2B5EF4-FFF2-40B4-BE49-F238E27FC236}">
                <a16:creationId xmlns:a16="http://schemas.microsoft.com/office/drawing/2014/main" id="{C7A71DBB-68CE-9617-8A74-35C5526A92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8057960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" name="Picture 2">
            <a:extLst>
              <a:ext uri="{FF2B5EF4-FFF2-40B4-BE49-F238E27FC236}">
                <a16:creationId xmlns:a16="http://schemas.microsoft.com/office/drawing/2014/main" id="{A1143634-593C-C389-3C04-54773DB1D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1747" y="179505"/>
            <a:ext cx="2870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12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5628E5CB-913B-4378-97CE-18C9F6410C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E133D-F972-F821-2B0B-83BE86F9C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369" y="557189"/>
            <a:ext cx="5674567" cy="5569291"/>
          </a:xfrm>
        </p:spPr>
        <p:txBody>
          <a:bodyPr>
            <a:normAutofit/>
          </a:bodyPr>
          <a:lstStyle/>
          <a:p>
            <a:br>
              <a:rPr lang="en-US" sz="5200" dirty="0"/>
            </a:br>
            <a:br>
              <a:rPr lang="en-US" sz="5200" dirty="0"/>
            </a:br>
            <a:r>
              <a:rPr lang="en-US" sz="5200" dirty="0"/>
              <a:t>Why do we need Mobile Healthcare?</a:t>
            </a:r>
          </a:p>
        </p:txBody>
      </p:sp>
      <p:graphicFrame>
        <p:nvGraphicFramePr>
          <p:cNvPr id="10" name="Text Placeholder 2">
            <a:extLst>
              <a:ext uri="{FF2B5EF4-FFF2-40B4-BE49-F238E27FC236}">
                <a16:creationId xmlns:a16="http://schemas.microsoft.com/office/drawing/2014/main" id="{D9024CF2-2CF2-7422-7AB2-0E67B2B1A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7358415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" name="Picture 2">
            <a:extLst>
              <a:ext uri="{FF2B5EF4-FFF2-40B4-BE49-F238E27FC236}">
                <a16:creationId xmlns:a16="http://schemas.microsoft.com/office/drawing/2014/main" id="{F78CD3FE-7485-A618-643F-C74740CF5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53" y="237455"/>
            <a:ext cx="2870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Tracheostomy Stock Illustrations – 67 Tracheostomy Stock Illustrations,  Vectors &amp; Clipart - Dreamstime">
            <a:extLst>
              <a:ext uri="{FF2B5EF4-FFF2-40B4-BE49-F238E27FC236}">
                <a16:creationId xmlns:a16="http://schemas.microsoft.com/office/drawing/2014/main" id="{FA9D9C19-8E4E-0D72-8459-0FCC2A860E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51"/>
          <a:stretch/>
        </p:blipFill>
        <p:spPr bwMode="auto">
          <a:xfrm>
            <a:off x="1711827" y="1009539"/>
            <a:ext cx="2321159" cy="218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0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1" name="Freeform: Shape 30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FBBA88-BB81-BD33-1AE8-D6F80DAA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en-US" sz="4000"/>
              <a:t>5G Enabled Connected Ambulance Project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2F0DD61-3FB3-3BFD-B6D7-21295B907E99}"/>
              </a:ext>
            </a:extLst>
          </p:cNvPr>
          <p:cNvGrpSpPr/>
          <p:nvPr/>
        </p:nvGrpSpPr>
        <p:grpSpPr>
          <a:xfrm>
            <a:off x="5303520" y="1737393"/>
            <a:ext cx="6364224" cy="3392357"/>
            <a:chOff x="211704" y="1932652"/>
            <a:chExt cx="5615568" cy="2993296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53ADDA8-E942-7CBD-A33E-8A2F592E20A4}"/>
                </a:ext>
              </a:extLst>
            </p:cNvPr>
            <p:cNvGrpSpPr/>
            <p:nvPr/>
          </p:nvGrpSpPr>
          <p:grpSpPr>
            <a:xfrm>
              <a:off x="716694" y="1932652"/>
              <a:ext cx="4375247" cy="2993296"/>
              <a:chOff x="716694" y="1932652"/>
              <a:chExt cx="4375247" cy="2993296"/>
            </a:xfrm>
          </p:grpSpPr>
          <p:pic>
            <p:nvPicPr>
              <p:cNvPr id="6" name="Picture 2" descr="Image result for 5g clipart">
                <a:extLst>
                  <a:ext uri="{FF2B5EF4-FFF2-40B4-BE49-F238E27FC236}">
                    <a16:creationId xmlns:a16="http://schemas.microsoft.com/office/drawing/2014/main" id="{C7200D08-BD69-316B-DFFB-02DE41270C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2385" y="2143313"/>
                <a:ext cx="2428516" cy="24285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Graphic 6" descr="Ambulance">
                <a:extLst>
                  <a:ext uri="{FF2B5EF4-FFF2-40B4-BE49-F238E27FC236}">
                    <a16:creationId xmlns:a16="http://schemas.microsoft.com/office/drawing/2014/main" id="{022EA4BC-4AE3-8A8A-A485-47DBC3F71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556412" y="3496818"/>
                <a:ext cx="1535529" cy="1429130"/>
              </a:xfrm>
              <a:prstGeom prst="rect">
                <a:avLst/>
              </a:prstGeom>
            </p:spPr>
          </p:pic>
          <p:pic>
            <p:nvPicPr>
              <p:cNvPr id="8" name="Graphic 7" descr="Ambulance">
                <a:extLst>
                  <a:ext uri="{FF2B5EF4-FFF2-40B4-BE49-F238E27FC236}">
                    <a16:creationId xmlns:a16="http://schemas.microsoft.com/office/drawing/2014/main" id="{A91783F1-E931-A062-74A3-95BB6F9607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6694" y="1932652"/>
                <a:ext cx="1429579" cy="1330521"/>
              </a:xfrm>
              <a:prstGeom prst="rect">
                <a:avLst/>
              </a:prstGeom>
            </p:spPr>
          </p:pic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B8353A1-BCE3-F0B4-13C0-E42FC1CD44F8}"/>
                </a:ext>
              </a:extLst>
            </p:cNvPr>
            <p:cNvSpPr/>
            <p:nvPr/>
          </p:nvSpPr>
          <p:spPr>
            <a:xfrm rot="1550518">
              <a:off x="211704" y="2236162"/>
              <a:ext cx="5615568" cy="2521312"/>
            </a:xfrm>
            <a:prstGeom prst="ellipse">
              <a:avLst/>
            </a:prstGeom>
            <a:solidFill>
              <a:schemeClr val="accent6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2D73650-3E31-D51D-887F-3F74AA0EDB34}"/>
              </a:ext>
            </a:extLst>
          </p:cNvPr>
          <p:cNvGrpSpPr/>
          <p:nvPr/>
        </p:nvGrpSpPr>
        <p:grpSpPr>
          <a:xfrm>
            <a:off x="252453" y="237455"/>
            <a:ext cx="3206952" cy="639466"/>
            <a:chOff x="6230907" y="983811"/>
            <a:chExt cx="3206952" cy="6394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6D41826-D20B-6A91-910D-607CEDC0DFB9}"/>
                </a:ext>
              </a:extLst>
            </p:cNvPr>
            <p:cNvSpPr txBox="1"/>
            <p:nvPr/>
          </p:nvSpPr>
          <p:spPr>
            <a:xfrm>
              <a:off x="7562304" y="1315500"/>
              <a:ext cx="1875555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0" i="0" dirty="0">
                  <a:solidFill>
                    <a:srgbClr val="00CFC0"/>
                  </a:solidFill>
                  <a:effectLst/>
                  <a:latin typeface="Montserrat" pitchFamily="2" charset="77"/>
                </a:rPr>
                <a:t>EMW workshop</a:t>
              </a:r>
              <a:endParaRPr lang="en-US" dirty="0">
                <a:solidFill>
                  <a:srgbClr val="00CFC0"/>
                </a:solidFill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7FE2C1F0-4684-1A11-E80E-933B47793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0907" y="983811"/>
              <a:ext cx="2870200" cy="355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34696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C1B7A4C2-8DB9-9BC8-450C-17ACA61BB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622" y="227155"/>
            <a:ext cx="2132597" cy="2437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81F3432-070E-B1B1-5252-581994F9B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9080" y="829266"/>
            <a:ext cx="7048139" cy="5443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8457BF-1635-EEFC-AABF-43ADD99C4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Overall project </a:t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 dirty="0">
                <a:solidFill>
                  <a:schemeClr val="accent4"/>
                </a:solidFill>
                <a:latin typeface="+mj-lt"/>
                <a:ea typeface="+mj-ea"/>
                <a:cs typeface="+mj-cs"/>
              </a:rPr>
              <a:t>(Pilot Deployment)</a:t>
            </a:r>
            <a:endParaRPr lang="en-US" kern="1200" dirty="0">
              <a:solidFill>
                <a:schemeClr val="accent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507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84769FE-1656-422F-86E1-8C1B16C27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249F6D-244F-494A-98B9-5CC7413C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15760" y="682754"/>
            <a:ext cx="5492493" cy="5492493"/>
          </a:xfrm>
          <a:custGeom>
            <a:avLst/>
            <a:gdLst>
              <a:gd name="connsiteX0" fmla="*/ 2746247 w 5492493"/>
              <a:gd name="connsiteY0" fmla="*/ 0 h 5492493"/>
              <a:gd name="connsiteX1" fmla="*/ 5492493 w 5492493"/>
              <a:gd name="connsiteY1" fmla="*/ 2746247 h 5492493"/>
              <a:gd name="connsiteX2" fmla="*/ 2746247 w 5492493"/>
              <a:gd name="connsiteY2" fmla="*/ 5492493 h 5492493"/>
              <a:gd name="connsiteX3" fmla="*/ 0 w 5492493"/>
              <a:gd name="connsiteY3" fmla="*/ 2746247 h 5492493"/>
              <a:gd name="connsiteX4" fmla="*/ 2746247 w 5492493"/>
              <a:gd name="connsiteY4" fmla="*/ 0 h 5492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92493" h="5492493">
                <a:moveTo>
                  <a:pt x="2746247" y="0"/>
                </a:moveTo>
                <a:cubicBezTo>
                  <a:pt x="4262957" y="0"/>
                  <a:pt x="5492493" y="1229536"/>
                  <a:pt x="5492493" y="2746247"/>
                </a:cubicBezTo>
                <a:cubicBezTo>
                  <a:pt x="5492493" y="4262957"/>
                  <a:pt x="4262957" y="5492493"/>
                  <a:pt x="2746247" y="5492493"/>
                </a:cubicBezTo>
                <a:cubicBezTo>
                  <a:pt x="1229536" y="5492493"/>
                  <a:pt x="0" y="4262957"/>
                  <a:pt x="0" y="2746247"/>
                </a:cubicBezTo>
                <a:cubicBezTo>
                  <a:pt x="0" y="1229536"/>
                  <a:pt x="1229536" y="0"/>
                  <a:pt x="2746247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06C536E-6ECA-4211-AF8C-A2671C484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34260" y="5435945"/>
            <a:ext cx="435428" cy="435428"/>
          </a:xfrm>
          <a:prstGeom prst="ellipse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EAA70EA-2201-4F5D-AF08-58CFF851C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011593" y="3567390"/>
            <a:ext cx="2311806" cy="2303982"/>
          </a:xfrm>
          <a:custGeom>
            <a:avLst/>
            <a:gdLst>
              <a:gd name="connsiteX0" fmla="*/ 0 w 3108399"/>
              <a:gd name="connsiteY0" fmla="*/ 0 h 3097879"/>
              <a:gd name="connsiteX1" fmla="*/ 159985 w 3108399"/>
              <a:gd name="connsiteY1" fmla="*/ 4045 h 3097879"/>
              <a:gd name="connsiteX2" fmla="*/ 3092907 w 3108399"/>
              <a:gd name="connsiteY2" fmla="*/ 2791087 h 3097879"/>
              <a:gd name="connsiteX3" fmla="*/ 3108399 w 3108399"/>
              <a:gd name="connsiteY3" fmla="*/ 3097879 h 3097879"/>
              <a:gd name="connsiteX4" fmla="*/ 2470733 w 3108399"/>
              <a:gd name="connsiteY4" fmla="*/ 3097879 h 3097879"/>
              <a:gd name="connsiteX5" fmla="*/ 2458534 w 3108399"/>
              <a:gd name="connsiteY5" fmla="*/ 2856285 h 3097879"/>
              <a:gd name="connsiteX6" fmla="*/ 252674 w 3108399"/>
              <a:gd name="connsiteY6" fmla="*/ 650424 h 3097879"/>
              <a:gd name="connsiteX7" fmla="*/ 0 w 3108399"/>
              <a:gd name="connsiteY7" fmla="*/ 637665 h 309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8399" h="3097879">
                <a:moveTo>
                  <a:pt x="0" y="0"/>
                </a:moveTo>
                <a:lnTo>
                  <a:pt x="159985" y="4045"/>
                </a:lnTo>
                <a:cubicBezTo>
                  <a:pt x="1696687" y="81941"/>
                  <a:pt x="2939004" y="1275632"/>
                  <a:pt x="3092907" y="2791087"/>
                </a:cubicBezTo>
                <a:lnTo>
                  <a:pt x="3108399" y="3097879"/>
                </a:lnTo>
                <a:lnTo>
                  <a:pt x="2470733" y="3097879"/>
                </a:lnTo>
                <a:lnTo>
                  <a:pt x="2458534" y="2856285"/>
                </a:lnTo>
                <a:cubicBezTo>
                  <a:pt x="2340416" y="1693197"/>
                  <a:pt x="1415762" y="768542"/>
                  <a:pt x="252674" y="650424"/>
                </a:cubicBezTo>
                <a:lnTo>
                  <a:pt x="0" y="63766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4EF1B-8FE6-FEE1-3991-F4E9AD3E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3691" y="1431042"/>
            <a:ext cx="3370524" cy="3995916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Why 5G?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0C4A2B-78DB-3DCC-C2DC-FE7DAC520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2028" y="280441"/>
            <a:ext cx="3927826" cy="2301202"/>
          </a:xfrm>
        </p:spPr>
        <p:txBody>
          <a:bodyPr anchor="ctr">
            <a:normAutofit/>
          </a:bodyPr>
          <a:lstStyle/>
          <a:p>
            <a:pPr marL="114300" indent="0">
              <a:buNone/>
            </a:pP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5G Network slicing</a:t>
            </a:r>
          </a:p>
          <a:p>
            <a:pPr lvl="1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User defined</a:t>
            </a:r>
          </a:p>
          <a:p>
            <a:pPr lvl="1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Saves network resources</a:t>
            </a:r>
          </a:p>
          <a:p>
            <a:pPr lvl="1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Highly scalable</a:t>
            </a:r>
          </a:p>
          <a:p>
            <a:pPr lvl="1"/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User has full access and control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564CA73-1EE7-7448-0EA6-5AB2AE823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3399929"/>
              </p:ext>
            </p:extLst>
          </p:nvPr>
        </p:nvGraphicFramePr>
        <p:xfrm>
          <a:off x="348604" y="2864849"/>
          <a:ext cx="7315087" cy="3314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2">
            <a:extLst>
              <a:ext uri="{FF2B5EF4-FFF2-40B4-BE49-F238E27FC236}">
                <a16:creationId xmlns:a16="http://schemas.microsoft.com/office/drawing/2014/main" id="{B3E1F0A8-5150-54F4-F013-4A604DD2D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302" y="200132"/>
            <a:ext cx="2870200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445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2468</TotalTime>
  <Words>564</Words>
  <Application>Microsoft Macintosh PowerPoint</Application>
  <PresentationFormat>Widescreen</PresentationFormat>
  <Paragraphs>91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Calibri</vt:lpstr>
      <vt:lpstr>Montserrat</vt:lpstr>
      <vt:lpstr>Arial</vt:lpstr>
      <vt:lpstr>Wingdings</vt:lpstr>
      <vt:lpstr>Office Theme</vt:lpstr>
      <vt:lpstr>Visio.Drawing.15</vt:lpstr>
      <vt:lpstr>PowerPoint Presentation</vt:lpstr>
      <vt:lpstr>Flow of the presentation</vt:lpstr>
      <vt:lpstr>What is pre-hospital healthcare?</vt:lpstr>
      <vt:lpstr>Continued …</vt:lpstr>
      <vt:lpstr>What constitutes Mobile Healthcare?</vt:lpstr>
      <vt:lpstr>  Why do we need Mobile Healthcare?</vt:lpstr>
      <vt:lpstr>5G Enabled Connected Ambulance Project</vt:lpstr>
      <vt:lpstr>Overall project  (Pilot Deployment)</vt:lpstr>
      <vt:lpstr>Why 5G?</vt:lpstr>
      <vt:lpstr>The Challenges</vt:lpstr>
      <vt:lpstr>Work in Progress:</vt:lpstr>
      <vt:lpstr>Two major Challenges</vt:lpstr>
      <vt:lpstr>A possible solution:</vt:lpstr>
      <vt:lpstr>What’s next?</vt:lpstr>
      <vt:lpstr>The way forward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Usman, Arslan</dc:creator>
  <cp:lastModifiedBy>Usman, Arslan</cp:lastModifiedBy>
  <cp:revision>89</cp:revision>
  <dcterms:created xsi:type="dcterms:W3CDTF">2020-12-01T22:13:13Z</dcterms:created>
  <dcterms:modified xsi:type="dcterms:W3CDTF">2022-06-23T11:11:47Z</dcterms:modified>
</cp:coreProperties>
</file>