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3">
  <p:sldMasterIdLst>
    <p:sldMasterId id="2147483660" r:id="rId4"/>
  </p:sldMasterIdLst>
  <p:notesMasterIdLst>
    <p:notesMasterId r:id="rId11"/>
  </p:notesMasterIdLst>
  <p:sldIdLst>
    <p:sldId id="717" r:id="rId5"/>
    <p:sldId id="719" r:id="rId6"/>
    <p:sldId id="957" r:id="rId7"/>
    <p:sldId id="685" r:id="rId8"/>
    <p:sldId id="256" r:id="rId9"/>
    <p:sldId id="721"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890A0C2-69FA-425B-A9B4-6EFB6D47CF76}">
          <p14:sldIdLst>
            <p14:sldId id="717"/>
            <p14:sldId id="719"/>
            <p14:sldId id="957"/>
            <p14:sldId id="685"/>
            <p14:sldId id="256"/>
            <p14:sldId id="721"/>
          </p14:sldIdLst>
        </p14:section>
      </p14:sectionLst>
    </p:ext>
    <p:ext uri="{EFAFB233-063F-42B5-8137-9DF3F51BA10A}">
      <p15:sldGuideLst xmlns:p15="http://schemas.microsoft.com/office/powerpoint/2012/main">
        <p15:guide id="3" orient="horz" pos="2183" userDrawn="1">
          <p15:clr>
            <a:srgbClr val="A4A3A4"/>
          </p15:clr>
        </p15:guide>
        <p15:guide id="9" pos="7151" userDrawn="1">
          <p15:clr>
            <a:srgbClr val="A4A3A4"/>
          </p15:clr>
        </p15:guide>
        <p15:guide id="10" userDrawn="1">
          <p15:clr>
            <a:srgbClr val="A4A3A4"/>
          </p15:clr>
        </p15:guide>
        <p15:guide id="16" pos="506" userDrawn="1">
          <p15:clr>
            <a:srgbClr val="A4A3A4"/>
          </p15:clr>
        </p15:guide>
        <p15:guide id="17" pos="3840" userDrawn="1">
          <p15:clr>
            <a:srgbClr val="A4A3A4"/>
          </p15:clr>
        </p15:guide>
        <p15:guide id="19" orient="horz" pos="731" userDrawn="1">
          <p15:clr>
            <a:srgbClr val="A4A3A4"/>
          </p15:clr>
        </p15:guide>
        <p15:guide id="20" orient="horz" pos="663" userDrawn="1">
          <p15:clr>
            <a:srgbClr val="A4A3A4"/>
          </p15:clr>
        </p15:guide>
        <p15:guide id="21" orient="horz" pos="210" userDrawn="1">
          <p15:clr>
            <a:srgbClr val="A4A3A4"/>
          </p15:clr>
        </p15:guide>
        <p15:guide id="23" orient="horz" pos="4201" userDrawn="1">
          <p15:clr>
            <a:srgbClr val="A4A3A4"/>
          </p15:clr>
        </p15:guide>
        <p15:guide id="24" pos="7650" userDrawn="1">
          <p15:clr>
            <a:srgbClr val="A4A3A4"/>
          </p15:clr>
        </p15:guide>
        <p15:guide id="25" orient="horz" pos="4269" userDrawn="1">
          <p15:clr>
            <a:srgbClr val="A4A3A4"/>
          </p15:clr>
        </p15:guide>
        <p15:guide id="26" pos="3024" userDrawn="1">
          <p15:clr>
            <a:srgbClr val="A4A3A4"/>
          </p15:clr>
        </p15:guide>
        <p15:guide id="27" pos="1368" userDrawn="1">
          <p15:clr>
            <a:srgbClr val="A4A3A4"/>
          </p15:clr>
        </p15:guide>
        <p15:guide id="28" pos="4656" userDrawn="1">
          <p15:clr>
            <a:srgbClr val="A4A3A4"/>
          </p15:clr>
        </p15:guide>
        <p15:guide id="29" pos="6289" userDrawn="1">
          <p15:clr>
            <a:srgbClr val="A4A3A4"/>
          </p15:clr>
        </p15:guide>
        <p15:guide id="30" orient="horz" pos="247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1294B39-68CF-B789-22F7-5B51086D223A}" name="Freyja Lockwood" initials="FL" userId="S::freyja.lockwood@WestOfEngland-CA.gov.uk::01db0cbc-33f0-4b42-a827-d82acb1cdd3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Freyja Lockwood" initials="FL" lastIdx="13" clrIdx="0">
    <p:extLst>
      <p:ext uri="{19B8F6BF-5375-455C-9EA6-DF929625EA0E}">
        <p15:presenceInfo xmlns:p15="http://schemas.microsoft.com/office/powerpoint/2012/main" userId="S::freyja.lockwood@WestOfEngland-CA.gov.uk::01db0cbc-33f0-4b42-a827-d82acb1cdd30" providerId="AD"/>
      </p:ext>
    </p:extLst>
  </p:cmAuthor>
  <p:cmAuthor id="2" name="Emma Daniel" initials="ED" lastIdx="2" clrIdx="1">
    <p:extLst>
      <p:ext uri="{19B8F6BF-5375-455C-9EA6-DF929625EA0E}">
        <p15:presenceInfo xmlns:p15="http://schemas.microsoft.com/office/powerpoint/2012/main" userId="S::Emma.Daniel@WestOfEngland-CA.gov.uk::abeecc01-2f53-4592-bdba-49b70572a68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6C1CA"/>
    <a:srgbClr val="50626F"/>
    <a:srgbClr val="4C5F6C"/>
    <a:srgbClr val="EE7990"/>
    <a:srgbClr val="339933"/>
    <a:srgbClr val="669900"/>
    <a:srgbClr val="89CBBC"/>
    <a:srgbClr val="FFDA00"/>
    <a:srgbClr val="6EC8DE"/>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09E51A-C73A-44BF-A3BB-57310517ED35}" v="42" dt="2022-06-21T10:07:54.6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590" autoAdjust="0"/>
    <p:restoredTop sz="96400" autoAdjust="0"/>
  </p:normalViewPr>
  <p:slideViewPr>
    <p:cSldViewPr snapToGrid="0">
      <p:cViewPr varScale="1">
        <p:scale>
          <a:sx n="112" d="100"/>
          <a:sy n="112" d="100"/>
        </p:scale>
        <p:origin x="1008" y="96"/>
      </p:cViewPr>
      <p:guideLst>
        <p:guide orient="horz" pos="2183"/>
        <p:guide pos="7151"/>
        <p:guide/>
        <p:guide pos="506"/>
        <p:guide pos="3840"/>
        <p:guide orient="horz" pos="731"/>
        <p:guide orient="horz" pos="663"/>
        <p:guide orient="horz" pos="210"/>
        <p:guide orient="horz" pos="4201"/>
        <p:guide pos="7650"/>
        <p:guide orient="horz" pos="4269"/>
        <p:guide pos="3024"/>
        <p:guide pos="1368"/>
        <p:guide pos="4656"/>
        <p:guide pos="6289"/>
        <p:guide orient="horz" pos="2478"/>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commentAuthors" Target="commentAuthors.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2E98C2-0A15-4472-AFD5-4A83B4B7D95E}" type="datetimeFigureOut">
              <a:rPr lang="en-GB" smtClean="0"/>
              <a:t>22/06/2022</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7A14DA-6E6E-4F22-B5E6-F5CCD97E7417}" type="slidenum">
              <a:rPr lang="en-GB" smtClean="0"/>
              <a:t>‹#›</a:t>
            </a:fld>
            <a:endParaRPr lang="en-GB" dirty="0"/>
          </a:p>
        </p:txBody>
      </p:sp>
    </p:spTree>
    <p:extLst>
      <p:ext uri="{BB962C8B-B14F-4D97-AF65-F5344CB8AC3E}">
        <p14:creationId xmlns:p14="http://schemas.microsoft.com/office/powerpoint/2010/main" val="3622331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800" i="0" dirty="0">
                <a:solidFill>
                  <a:srgbClr val="000000"/>
                </a:solidFill>
                <a:effectLst/>
                <a:latin typeface="Calibri" panose="020F0502020204030204" pitchFamily="34" charset="0"/>
                <a:ea typeface="Calibri" panose="020F0502020204030204" pitchFamily="34" charset="0"/>
              </a:rPr>
              <a:t>Thanks for the intro Dimitra. </a:t>
            </a:r>
            <a:r>
              <a:rPr lang="en-GB" sz="1800" dirty="0"/>
              <a:t>Welcome to the West of England. Excited to Join you today</a:t>
            </a:r>
          </a:p>
        </p:txBody>
      </p:sp>
      <p:sp>
        <p:nvSpPr>
          <p:cNvPr id="4" name="Slide Number Placeholder 3"/>
          <p:cNvSpPr>
            <a:spLocks noGrp="1"/>
          </p:cNvSpPr>
          <p:nvPr>
            <p:ph type="sldNum" sz="quarter" idx="5"/>
          </p:nvPr>
        </p:nvSpPr>
        <p:spPr/>
        <p:txBody>
          <a:bodyPr/>
          <a:lstStyle/>
          <a:p>
            <a:fld id="{0B7A14DA-6E6E-4F22-B5E6-F5CCD97E7417}" type="slidenum">
              <a:rPr lang="en-GB" smtClean="0"/>
              <a:t>1</a:t>
            </a:fld>
            <a:endParaRPr lang="en-GB" dirty="0"/>
          </a:p>
        </p:txBody>
      </p:sp>
    </p:spTree>
    <p:extLst>
      <p:ext uri="{BB962C8B-B14F-4D97-AF65-F5344CB8AC3E}">
        <p14:creationId xmlns:p14="http://schemas.microsoft.com/office/powerpoint/2010/main" val="1090083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800" i="0" dirty="0">
                <a:solidFill>
                  <a:srgbClr val="000000"/>
                </a:solidFill>
                <a:effectLst/>
                <a:latin typeface="Calibri" panose="020F0502020204030204" pitchFamily="34" charset="0"/>
                <a:ea typeface="Calibri" panose="020F0502020204030204" pitchFamily="34" charset="0"/>
              </a:rPr>
              <a:t>Digital Transformation Lead for the Combined Authority my remit covers the whole of the West of England – Bristol, Bath &amp; North-East Somerset, South Gloucestershire and North Somerset.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effectLst/>
                <a:latin typeface="Calibri" panose="020F0502020204030204" pitchFamily="34" charset="0"/>
                <a:ea typeface="Calibri" panose="020F0502020204030204" pitchFamily="34" charset="0"/>
                <a:cs typeface="Arial" panose="020B0604020202020204" pitchFamily="34" charset="0"/>
              </a:rPr>
              <a:t>From Brunel and Concorde to the latest developments in virtual reality, the West of England has long been at the cutting edge of technology and innovation. Thriving tech cluster, with amazing universities. A place where ideas flourish and businesses grow. </a:t>
            </a:r>
          </a:p>
          <a:p>
            <a:pPr marL="171450" indent="-171450">
              <a:buFont typeface="Arial" panose="020B0604020202020204" pitchFamily="34" charset="0"/>
              <a:buChar char="•"/>
            </a:pPr>
            <a:endParaRPr lang="en-GB" sz="1800" i="0" dirty="0">
              <a:solidFill>
                <a:srgbClr val="000000"/>
              </a:solidFill>
              <a:effectLst/>
              <a:latin typeface="Calibri" panose="020F0502020204030204" pitchFamily="34" charset="0"/>
              <a:ea typeface="Calibri" panose="020F0502020204030204" pitchFamily="34" charset="0"/>
            </a:endParaRPr>
          </a:p>
          <a:p>
            <a:pPr marL="171450" indent="-171450">
              <a:buFont typeface="Arial" panose="020B0604020202020204" pitchFamily="34" charset="0"/>
              <a:buChar char="•"/>
            </a:pPr>
            <a:r>
              <a:rPr lang="en-GB" sz="1800" i="0" dirty="0">
                <a:solidFill>
                  <a:srgbClr val="000000"/>
                </a:solidFill>
                <a:effectLst/>
                <a:latin typeface="Calibri" panose="020F0502020204030204" pitchFamily="34" charset="0"/>
                <a:ea typeface="Calibri" panose="020F0502020204030204" pitchFamily="34" charset="0"/>
              </a:rPr>
              <a:t>In post just over a year and my focus is on developing our Digital Strategy in collaboration with the region’s Local Authorities and key partners, including the telecoms industry. </a:t>
            </a:r>
          </a:p>
          <a:p>
            <a:pPr marL="171450" indent="-171450">
              <a:buFont typeface="Arial" panose="020B0604020202020204" pitchFamily="34" charset="0"/>
              <a:buChar char="•"/>
            </a:pPr>
            <a:r>
              <a:rPr lang="en-GB" sz="1800" i="0" dirty="0">
                <a:solidFill>
                  <a:srgbClr val="000000"/>
                </a:solidFill>
                <a:effectLst/>
                <a:latin typeface="Calibri" panose="020F0502020204030204" pitchFamily="34" charset="0"/>
                <a:ea typeface="Calibri" panose="020F0502020204030204" pitchFamily="34" charset="0"/>
              </a:rPr>
              <a:t>Prior was </a:t>
            </a:r>
            <a:r>
              <a:rPr lang="en-GB" sz="1800" dirty="0"/>
              <a:t>Bristol City Councils Smart City lead heading up their City Innovation Team drawing on </a:t>
            </a:r>
            <a:r>
              <a:rPr lang="en-GB" dirty="0"/>
              <a:t>over 15 years’ experience delivering research and innovation in the private sector.</a:t>
            </a:r>
          </a:p>
          <a:p>
            <a:pPr marL="171450" indent="-171450">
              <a:buFont typeface="Arial" panose="020B0604020202020204" pitchFamily="34" charset="0"/>
              <a:buChar char="•"/>
            </a:pPr>
            <a:r>
              <a:rPr lang="en-GB" dirty="0"/>
              <a:t>I’m strategist, but grounded by background in human factors – sadly I don’t have a snappy description of what that is!</a:t>
            </a:r>
          </a:p>
          <a:p>
            <a:pPr marL="171450" indent="-171450">
              <a:buFont typeface="Arial" panose="020B0604020202020204" pitchFamily="34" charset="0"/>
              <a:buChar char="•"/>
            </a:pPr>
            <a:r>
              <a:rPr lang="en-GB" dirty="0"/>
              <a:t>It’s about understanding about people, the spaces we live and work in, the things we interact with and using that knowledge to design better experiences and outcomes</a:t>
            </a:r>
          </a:p>
          <a:p>
            <a:pPr marL="171450" indent="-171450">
              <a:buFont typeface="Arial" panose="020B0604020202020204" pitchFamily="34" charset="0"/>
              <a:buChar char="•"/>
            </a:pPr>
            <a:r>
              <a:rPr lang="en-GB" dirty="0"/>
              <a:t>Means I come to the smart / digital tech space with a strong people focus on user-centred design and strategic transformation. For me tech is not the destination, it’s an enabler for us to do better things</a:t>
            </a:r>
          </a:p>
          <a:p>
            <a:pPr marL="171450" indent="-171450">
              <a:buFont typeface="Arial" panose="020B0604020202020204" pitchFamily="34" charset="0"/>
              <a:buChar char="•"/>
            </a:pPr>
            <a:r>
              <a:rPr lang="en-GB" dirty="0"/>
              <a:t>I’ve learnt innovation works best when you’ve an outcome in mind. What’s the challenge or the opportunity you’re trying to address?</a:t>
            </a:r>
          </a:p>
          <a:p>
            <a:pPr marL="171450" indent="-171450">
              <a:buFont typeface="Arial" panose="020B0604020202020204" pitchFamily="34" charset="0"/>
              <a:buChar char="•"/>
            </a:pPr>
            <a:r>
              <a:rPr lang="en-GB" dirty="0"/>
              <a:t>Our regional Mayor Dan Norris set out priorities, we’re looking at how we focus strategic innovation to improve people’s lives.</a:t>
            </a:r>
          </a:p>
          <a:p>
            <a:pPr marL="171450" indent="-171450">
              <a:buFont typeface="Arial" panose="020B0604020202020204" pitchFamily="34" charset="0"/>
              <a:buChar char="•"/>
            </a:pPr>
            <a:r>
              <a:rPr lang="en-GB" dirty="0"/>
              <a:t>So how we use digital infrastructure, like 5G or 6G?!, to address the digital divide, support inclusive growth and become a more sustainable resilient region.</a:t>
            </a:r>
          </a:p>
          <a:p>
            <a:pPr marL="171450" indent="-171450">
              <a:buFont typeface="Arial" panose="020B0604020202020204" pitchFamily="34" charset="0"/>
              <a:buChar char="•"/>
            </a:pPr>
            <a:r>
              <a:rPr lang="en-GB" dirty="0"/>
              <a:t>We’re in the middle of reframing and building up our digital capabilities so I don’t yet have a digital strategy or a bunch of use cases to share. </a:t>
            </a:r>
          </a:p>
          <a:p>
            <a:pPr marL="171450" indent="-171450">
              <a:buFont typeface="Arial" panose="020B0604020202020204" pitchFamily="34" charset="0"/>
              <a:buChar char="•"/>
            </a:pPr>
            <a:r>
              <a:rPr lang="en-GB" dirty="0"/>
              <a:t>Instead going to set the scene for digital transformation in our region and why we’re fast tracking infrastructure roll-out and tell you a little about a project that is changing </a:t>
            </a:r>
            <a:r>
              <a:rPr lang="en-GB" b="0" i="0" dirty="0">
                <a:solidFill>
                  <a:srgbClr val="202020"/>
                </a:solidFill>
                <a:effectLst/>
                <a:latin typeface="Source Sans Pro" panose="020B0503030403020204" pitchFamily="34" charset="0"/>
              </a:rPr>
              <a:t> the way local authorities and operators work will help speed up the roll-out of digital networks that local people need and deserve.</a:t>
            </a:r>
            <a:endParaRPr lang="en-GB" sz="1200" b="0" i="0" dirty="0">
              <a:solidFill>
                <a:srgbClr val="000000"/>
              </a:solidFill>
              <a:effectLst/>
              <a:latin typeface="Arial" panose="020B0604020202020204" pitchFamily="34" charset="0"/>
            </a:endParaRPr>
          </a:p>
          <a:p>
            <a:pPr marL="0" indent="0">
              <a:buFont typeface="Arial" panose="020B0604020202020204" pitchFamily="34" charset="0"/>
              <a:buNone/>
            </a:pPr>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0B7A14DA-6E6E-4F22-B5E6-F5CCD97E7417}" type="slidenum">
              <a:rPr lang="en-GB" smtClean="0"/>
              <a:t>2</a:t>
            </a:fld>
            <a:endParaRPr lang="en-GB" dirty="0"/>
          </a:p>
        </p:txBody>
      </p:sp>
    </p:spTree>
    <p:extLst>
      <p:ext uri="{BB962C8B-B14F-4D97-AF65-F5344CB8AC3E}">
        <p14:creationId xmlns:p14="http://schemas.microsoft.com/office/powerpoint/2010/main" val="31134149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dirty="0">
                <a:solidFill>
                  <a:srgbClr val="000000"/>
                </a:solidFill>
                <a:effectLst/>
                <a:latin typeface="Arial" panose="020B0604020202020204" pitchFamily="34" charset="0"/>
              </a:rPr>
              <a:t>We are in a time of challenge and of opportunity.  Over the past couple of years, digital connections have been a vital lifeline for many homes and businesses.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dirty="0">
                <a:solidFill>
                  <a:srgbClr val="000000"/>
                </a:solidFill>
                <a:effectLst/>
                <a:latin typeface="Arial" panose="020B0604020202020204" pitchFamily="34" charset="0"/>
              </a:rPr>
              <a:t>Looking forward digital underpins many, if not all, our ambitions.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dirty="0">
                <a:solidFill>
                  <a:srgbClr val="000000"/>
                </a:solidFill>
                <a:effectLst/>
                <a:latin typeface="Arial" panose="020B0604020202020204" pitchFamily="34" charset="0"/>
              </a:rPr>
              <a:t>From tackling the climate and ecological emergency, developing new and better ways of moving people and goods, to widening access to good jobs and training, and new ways of connecting communities. Digital has a big part to play.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dirty="0">
                <a:solidFill>
                  <a:srgbClr val="000000"/>
                </a:solidFill>
                <a:effectLst/>
                <a:latin typeface="Arial" panose="020B0604020202020204" pitchFamily="34" charset="0"/>
              </a:rPr>
              <a:t>Improving regionally connectivity is the foundation. Better mobile connectivity is especially important for our more rural and hard to reach areas.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dirty="0">
                <a:solidFill>
                  <a:srgbClr val="000000"/>
                </a:solidFill>
                <a:effectLst/>
                <a:latin typeface="Arial" panose="020B0604020202020204" pitchFamily="34" charset="0"/>
              </a:rPr>
              <a:t>It’s also potentially game-changing for our world-class innovation cluster.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dirty="0">
                <a:solidFill>
                  <a:srgbClr val="000000"/>
                </a:solidFill>
                <a:effectLst/>
                <a:latin typeface="Arial" panose="020B0604020202020204" pitchFamily="34" charset="0"/>
              </a:rPr>
              <a:t>Through our work with DCMS, we’re already demonstrating that 5G has the potential to transform sectors (e.g.) tourism, logistics. And we’re seeing elsewhere how 5G is reshaping the future of manufacturing, construction, and other important industries (see https://dcmsblog.uk/2021/07/5g-transforming-manufacturing/)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dirty="0">
                <a:solidFill>
                  <a:srgbClr val="000000"/>
                </a:solidFill>
                <a:effectLst/>
                <a:latin typeface="Arial" panose="020B0604020202020204" pitchFamily="34" charset="0"/>
              </a:rPr>
              <a:t>We’re looking forward to embracing the opportunities created by DCIA and wider roll out of 5G and mobile.</a:t>
            </a:r>
            <a:endParaRPr lang="en-GB" b="0" i="0" dirty="0">
              <a:solidFill>
                <a:srgbClr val="202020"/>
              </a:solidFill>
              <a:effectLst/>
              <a:latin typeface="Source Sans Pro" panose="020B0503030403020204" pitchFamily="34"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7A14DA-6E6E-4F22-B5E6-F5CCD97E741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7148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defTabSz="914400" rtl="0" eaLnBrk="1" latinLnBrk="0" hangingPunct="1">
              <a:buFont typeface="Wingdings" panose="05000000000000000000" pitchFamily="2" charset="2"/>
              <a:buChar char="Ø"/>
            </a:pPr>
            <a:r>
              <a:rPr lang="en-GB" sz="1200" kern="1200" dirty="0">
                <a:solidFill>
                  <a:schemeClr val="tx1"/>
                </a:solidFill>
                <a:latin typeface="+mn-lt"/>
                <a:ea typeface="+mn-ea"/>
                <a:cs typeface="+mn-cs"/>
              </a:rPr>
              <a:t>Digital transformation isn’t simply rolling out the latest tech. It’s about creating a vibrant digital ecosystem that delivers better outcomes for businesses and residents</a:t>
            </a:r>
          </a:p>
          <a:p>
            <a:pPr marL="171450" indent="-171450" algn="l" defTabSz="914400" rtl="0" eaLnBrk="1" latinLnBrk="0" hangingPunct="1">
              <a:buFont typeface="Wingdings" panose="05000000000000000000" pitchFamily="2" charset="2"/>
              <a:buChar char="Ø"/>
            </a:pPr>
            <a:r>
              <a:rPr lang="en-GB" sz="1200" kern="1200" dirty="0">
                <a:solidFill>
                  <a:schemeClr val="tx1"/>
                </a:solidFill>
                <a:latin typeface="+mn-lt"/>
                <a:ea typeface="+mn-ea"/>
                <a:cs typeface="+mn-cs"/>
              </a:rPr>
              <a:t>Helps drive an inclusive regional economy</a:t>
            </a:r>
          </a:p>
          <a:p>
            <a:pPr marL="171450" indent="-171450" algn="l" defTabSz="914400" rtl="0" eaLnBrk="1" latinLnBrk="0" hangingPunct="1">
              <a:buFont typeface="Wingdings" panose="05000000000000000000" pitchFamily="2" charset="2"/>
              <a:buChar char="Ø"/>
            </a:pPr>
            <a:r>
              <a:rPr lang="en-GB" sz="1200" kern="1200" dirty="0">
                <a:solidFill>
                  <a:schemeClr val="tx1"/>
                </a:solidFill>
                <a:latin typeface="+mn-lt"/>
                <a:ea typeface="+mn-ea"/>
                <a:cs typeface="+mn-cs"/>
              </a:rPr>
              <a:t>We need holistic action across these different areas. </a:t>
            </a:r>
          </a:p>
          <a:p>
            <a:pPr marL="171450" indent="-171450" algn="l" defTabSz="914400" rtl="0" eaLnBrk="1" latinLnBrk="0" hangingPunct="1">
              <a:buFont typeface="Wingdings" panose="05000000000000000000" pitchFamily="2" charset="2"/>
              <a:buChar char="Ø"/>
            </a:pPr>
            <a:r>
              <a:rPr lang="en-GB" sz="1200" kern="1200" dirty="0">
                <a:solidFill>
                  <a:schemeClr val="tx1"/>
                </a:solidFill>
                <a:latin typeface="+mn-lt"/>
                <a:ea typeface="+mn-ea"/>
                <a:cs typeface="+mn-cs"/>
              </a:rPr>
              <a:t>We’re already doing great work, for example Digital Skills Investment Programme, 5G Logistics, Future Transport Zone.</a:t>
            </a:r>
          </a:p>
          <a:p>
            <a:pPr marL="171450" indent="-171450" algn="l" defTabSz="914400" rtl="0" eaLnBrk="1" latinLnBrk="0" hangingPunct="1">
              <a:buFont typeface="Wingdings" panose="05000000000000000000" pitchFamily="2" charset="2"/>
              <a:buChar char="Ø"/>
            </a:pPr>
            <a:r>
              <a:rPr lang="en-GB" sz="1200" kern="1200" dirty="0">
                <a:solidFill>
                  <a:schemeClr val="tx1"/>
                </a:solidFill>
                <a:latin typeface="+mn-lt"/>
                <a:ea typeface="+mn-ea"/>
                <a:cs typeface="+mn-cs"/>
              </a:rPr>
              <a:t>But </a:t>
            </a:r>
            <a:r>
              <a:rPr lang="en-GB" sz="1200" b="1" kern="1200" dirty="0">
                <a:solidFill>
                  <a:schemeClr val="tx1"/>
                </a:solidFill>
                <a:latin typeface="+mn-lt"/>
                <a:ea typeface="+mn-ea"/>
                <a:cs typeface="+mn-cs"/>
              </a:rPr>
              <a:t>infrastructure is the keystone to all of this. </a:t>
            </a:r>
            <a:r>
              <a:rPr lang="en-GB" sz="1200" b="0" kern="1200" dirty="0">
                <a:solidFill>
                  <a:schemeClr val="tx1"/>
                </a:solidFill>
                <a:latin typeface="+mn-lt"/>
                <a:ea typeface="+mn-ea"/>
                <a:cs typeface="+mn-cs"/>
              </a:rPr>
              <a:t>Closely followed by a need for </a:t>
            </a:r>
            <a:r>
              <a:rPr lang="en-GB" sz="1200" b="1" kern="1200" dirty="0">
                <a:solidFill>
                  <a:schemeClr val="tx1"/>
                </a:solidFill>
                <a:latin typeface="+mn-lt"/>
                <a:ea typeface="+mn-ea"/>
                <a:cs typeface="+mn-cs"/>
              </a:rPr>
              <a:t>leadership</a:t>
            </a:r>
            <a:r>
              <a:rPr lang="en-GB" sz="1200" b="0" kern="1200" dirty="0">
                <a:solidFill>
                  <a:schemeClr val="tx1"/>
                </a:solidFill>
                <a:latin typeface="+mn-lt"/>
                <a:ea typeface="+mn-ea"/>
                <a:cs typeface="+mn-cs"/>
              </a:rPr>
              <a:t>, </a:t>
            </a:r>
            <a:r>
              <a:rPr lang="en-GB" sz="1200" b="1" kern="1200" dirty="0">
                <a:solidFill>
                  <a:schemeClr val="tx1"/>
                </a:solidFill>
                <a:latin typeface="+mn-lt"/>
                <a:ea typeface="+mn-ea"/>
                <a:cs typeface="+mn-cs"/>
              </a:rPr>
              <a:t>clear vision, effective coordination</a:t>
            </a:r>
            <a:r>
              <a:rPr lang="en-GB" sz="1200" kern="1200" dirty="0">
                <a:solidFill>
                  <a:schemeClr val="tx1"/>
                </a:solidFill>
                <a:latin typeface="+mn-lt"/>
                <a:ea typeface="+mn-ea"/>
                <a:cs typeface="+mn-cs"/>
              </a:rPr>
              <a:t> and partnering – we have some work to do here.</a:t>
            </a:r>
          </a:p>
          <a:p>
            <a:pPr marL="171450" indent="-171450" algn="l" defTabSz="914400" rtl="0" eaLnBrk="1" latinLnBrk="0" hangingPunct="1">
              <a:buFont typeface="Wingdings" panose="05000000000000000000" pitchFamily="2" charset="2"/>
              <a:buChar char="Ø"/>
            </a:pPr>
            <a:r>
              <a:rPr lang="en-GB" sz="1200" kern="1200" dirty="0">
                <a:solidFill>
                  <a:schemeClr val="tx1"/>
                </a:solidFill>
                <a:latin typeface="+mn-lt"/>
                <a:ea typeface="+mn-ea"/>
                <a:cs typeface="+mn-cs"/>
              </a:rPr>
              <a:t>What makes a place ‘smart’? Mostly it’s the people and tech and data can help us learn, adapt, respond. But all not about high-value tech.</a:t>
            </a:r>
          </a:p>
          <a:p>
            <a:pPr marL="171450" indent="-171450" algn="l" defTabSz="914400" rtl="0" eaLnBrk="1" latinLnBrk="0" hangingPunct="1">
              <a:buFont typeface="Wingdings" panose="05000000000000000000" pitchFamily="2" charset="2"/>
              <a:buChar char="Ø"/>
            </a:pPr>
            <a:r>
              <a:rPr lang="en-GB" sz="1200" kern="1200" dirty="0">
                <a:solidFill>
                  <a:schemeClr val="tx1"/>
                </a:solidFill>
                <a:latin typeface="+mn-lt"/>
                <a:ea typeface="+mn-ea"/>
                <a:cs typeface="+mn-cs"/>
              </a:rPr>
              <a:t>Also about the everyday. Like small</a:t>
            </a:r>
            <a:r>
              <a:rPr lang="en-GB" sz="1200" dirty="0">
                <a:solidFill>
                  <a:schemeClr val="bg1"/>
                </a:solidFill>
                <a:highlight>
                  <a:srgbClr val="800080"/>
                </a:highlight>
                <a:latin typeface="Avenir Next LT Pro"/>
              </a:rPr>
              <a:t> businesses, every charity having what they need for everyday stuff, e.g. good connectivity, keeping data safe, good digital leadership, access to the right skills, etc. </a:t>
            </a:r>
            <a:endParaRPr lang="en-US" dirty="0">
              <a:solidFill>
                <a:schemeClr val="bg1"/>
              </a:solidFill>
              <a:highlight>
                <a:srgbClr val="800080"/>
              </a:highlight>
            </a:endParaRPr>
          </a:p>
          <a:p>
            <a:pPr marL="171450" indent="-171450" algn="l" defTabSz="914400" rtl="0" eaLnBrk="1" latinLnBrk="0" hangingPunct="1">
              <a:buFont typeface="Wingdings" panose="05000000000000000000" pitchFamily="2" charset="2"/>
              <a:buChar char="Ø"/>
            </a:pPr>
            <a:endParaRPr lang="en-GB" sz="12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0B7A14DA-6E6E-4F22-B5E6-F5CCD97E7417}" type="slidenum">
              <a:rPr lang="en-GB" smtClean="0"/>
              <a:t>4</a:t>
            </a:fld>
            <a:endParaRPr lang="en-GB" dirty="0"/>
          </a:p>
        </p:txBody>
      </p:sp>
    </p:spTree>
    <p:extLst>
      <p:ext uri="{BB962C8B-B14F-4D97-AF65-F5344CB8AC3E}">
        <p14:creationId xmlns:p14="http://schemas.microsoft.com/office/powerpoint/2010/main" val="3308607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GB" sz="1200" b="0" i="0" dirty="0">
                <a:solidFill>
                  <a:srgbClr val="000000"/>
                </a:solidFill>
                <a:effectLst/>
                <a:latin typeface="Calibri" panose="020F0502020204030204" pitchFamily="34" charset="0"/>
              </a:rPr>
              <a:t>DCIA – DCMS funded. We’re 1 of 8 regional pilots…</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GB" sz="1200" b="0" i="0" dirty="0">
                <a:solidFill>
                  <a:srgbClr val="000000"/>
                </a:solidFill>
                <a:effectLst/>
                <a:latin typeface="Calibri" panose="020F0502020204030204" pitchFamily="34" charset="0"/>
              </a:rPr>
              <a:t>motivation for being involved in DCIA. A shared desire to improve connectivity. To make sure we have fast reliable connectivity for everyone.</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GB" dirty="0"/>
              <a:t>For us DCIA more than just a pilot – this project is bringing us together as a region and forming the future foundations of our regional approach to digital transformation. </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GB" dirty="0"/>
              <a:t>It is </a:t>
            </a:r>
            <a:r>
              <a:rPr lang="en-GB" sz="1200" b="0" i="0" dirty="0">
                <a:solidFill>
                  <a:srgbClr val="000000"/>
                </a:solidFill>
                <a:effectLst/>
                <a:latin typeface="Calibri" panose="020F0502020204030204" pitchFamily="34" charset="0"/>
              </a:rPr>
              <a:t>helping to build our digital know-how and increasing our capacity to help make it easier and faster to roll-out digital infrastructure. </a:t>
            </a:r>
          </a:p>
          <a:p>
            <a:pPr marL="171450" indent="-171450" algn="l" defTabSz="914400" rtl="0" eaLnBrk="1" fontAlgn="base" latinLnBrk="0" hangingPunct="1">
              <a:buFont typeface="Arial" panose="020B0604020202020204" pitchFamily="34" charset="0"/>
              <a:buChar char="•"/>
            </a:pPr>
            <a:r>
              <a:rPr lang="en-GB" sz="1200" kern="1200" dirty="0">
                <a:solidFill>
                  <a:schemeClr val="tx1"/>
                </a:solidFill>
                <a:latin typeface="+mn-lt"/>
                <a:ea typeface="+mn-ea"/>
                <a:cs typeface="+mn-cs"/>
              </a:rPr>
              <a:t>We’re working hard to support the delivery of Digital Infrastructure that will enable Digital Inclusion and Digital Innovation.  </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GB" sz="1200" b="0" i="0" dirty="0">
                <a:solidFill>
                  <a:srgbClr val="000000"/>
                </a:solidFill>
                <a:effectLst/>
                <a:latin typeface="Calibri" panose="020F0502020204030204" pitchFamily="34" charset="0"/>
              </a:rPr>
              <a:t>For us this is all not leaving people behind, using digital and 5G to tackle our big regional challenges like the climate emergency, like green, inclusive growth…</a:t>
            </a:r>
          </a:p>
          <a:p>
            <a:pPr marL="171450" indent="-171450" algn="l" defTabSz="914400" rtl="0" eaLnBrk="1" fontAlgn="base" latinLnBrk="0" hangingPunct="1">
              <a:buFont typeface="Arial" panose="020B0604020202020204" pitchFamily="34" charset="0"/>
              <a:buChar char="•"/>
            </a:pPr>
            <a:r>
              <a:rPr lang="en-GB" sz="1200" kern="1200" dirty="0">
                <a:solidFill>
                  <a:schemeClr val="tx1"/>
                </a:solidFill>
                <a:latin typeface="+mn-lt"/>
                <a:ea typeface="+mn-ea"/>
                <a:cs typeface="+mn-cs"/>
              </a:rPr>
              <a:t>Our ambition is universal connectivity – where everyone in the region is digitally connected, with access to world–class digital infrastructure that is fast, secure and reliable </a:t>
            </a:r>
          </a:p>
          <a:p>
            <a:pPr marL="171450" indent="-171450" algn="l" defTabSz="914400" rtl="0" eaLnBrk="1" fontAlgn="base" latinLnBrk="0" hangingPunct="1">
              <a:buFont typeface="Arial" panose="020B0604020202020204" pitchFamily="34" charset="0"/>
              <a:buChar char="•"/>
            </a:pPr>
            <a:r>
              <a:rPr lang="en-GB" sz="1200" kern="1200" dirty="0">
                <a:solidFill>
                  <a:schemeClr val="tx1"/>
                </a:solidFill>
                <a:latin typeface="+mn-lt"/>
                <a:ea typeface="+mn-ea"/>
                <a:cs typeface="+mn-cs"/>
              </a:rPr>
              <a:t>With more people working, studying, shopping and playing online, better connectivity is more important than ever. </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latin typeface="+mn-lt"/>
                <a:ea typeface="+mn-ea"/>
                <a:cs typeface="+mn-cs"/>
              </a:rPr>
              <a:t>The DCIA project will help speed–up 5G roll–out across region, including rural areas and ‘not spots’. </a:t>
            </a:r>
            <a:r>
              <a:rPr lang="en-GB" sz="1200" b="0" i="0" dirty="0">
                <a:solidFill>
                  <a:srgbClr val="000000"/>
                </a:solidFill>
                <a:effectLst/>
                <a:latin typeface="Calibri" panose="020F0502020204030204" pitchFamily="34" charset="0"/>
              </a:rPr>
              <a:t>Better 5G and mobile connectivity will be a real step towards making sure everyone across our region can get connected. E</a:t>
            </a:r>
            <a:r>
              <a:rPr lang="en-GB" sz="1000" b="0" i="0" dirty="0">
                <a:solidFill>
                  <a:srgbClr val="000000"/>
                </a:solidFill>
                <a:effectLst/>
                <a:latin typeface="Arial" panose="020B0604020202020204" pitchFamily="34" charset="0"/>
              </a:rPr>
              <a:t>specially for rural and hard-to-reach communities currently lacking decent access to the internet and online services.</a:t>
            </a:r>
          </a:p>
        </p:txBody>
      </p:sp>
      <p:sp>
        <p:nvSpPr>
          <p:cNvPr id="4" name="Slide Number Placeholder 3"/>
          <p:cNvSpPr>
            <a:spLocks noGrp="1"/>
          </p:cNvSpPr>
          <p:nvPr>
            <p:ph type="sldNum" sz="quarter" idx="5"/>
          </p:nvPr>
        </p:nvSpPr>
        <p:spPr/>
        <p:txBody>
          <a:bodyPr/>
          <a:lstStyle/>
          <a:p>
            <a:fld id="{0B7A14DA-6E6E-4F22-B5E6-F5CCD97E7417}" type="slidenum">
              <a:rPr lang="en-GB" smtClean="0"/>
              <a:t>6</a:t>
            </a:fld>
            <a:endParaRPr lang="en-GB" dirty="0"/>
          </a:p>
        </p:txBody>
      </p:sp>
    </p:spTree>
    <p:extLst>
      <p:ext uri="{BB962C8B-B14F-4D97-AF65-F5344CB8AC3E}">
        <p14:creationId xmlns:p14="http://schemas.microsoft.com/office/powerpoint/2010/main" val="643523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With Images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EA1CD3F-BBA8-4D82-90AD-9D79BCA1AD68}"/>
              </a:ext>
            </a:extLst>
          </p:cNvPr>
          <p:cNvSpPr/>
          <p:nvPr userDrawn="1"/>
        </p:nvSpPr>
        <p:spPr>
          <a:xfrm>
            <a:off x="0" y="1486695"/>
            <a:ext cx="12192000" cy="4428000"/>
          </a:xfrm>
          <a:prstGeom prst="rect">
            <a:avLst/>
          </a:prstGeom>
          <a:solidFill>
            <a:srgbClr val="89CB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F44C27D9-D43A-436A-8B71-40A8A60C1F3D}"/>
              </a:ext>
            </a:extLst>
          </p:cNvPr>
          <p:cNvSpPr/>
          <p:nvPr userDrawn="1"/>
        </p:nvSpPr>
        <p:spPr>
          <a:xfrm>
            <a:off x="9780000" y="2962695"/>
            <a:ext cx="2412000" cy="1476000"/>
          </a:xfrm>
          <a:prstGeom prst="rect">
            <a:avLst/>
          </a:prstGeom>
          <a:solidFill>
            <a:srgbClr val="FFD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2400" dirty="0"/>
          </a:p>
        </p:txBody>
      </p:sp>
      <p:sp>
        <p:nvSpPr>
          <p:cNvPr id="10" name="Rectangle 9">
            <a:extLst>
              <a:ext uri="{FF2B5EF4-FFF2-40B4-BE49-F238E27FC236}">
                <a16:creationId xmlns:a16="http://schemas.microsoft.com/office/drawing/2014/main" id="{5DB7EDE9-D087-460F-B314-A9E2052FF9C8}"/>
              </a:ext>
            </a:extLst>
          </p:cNvPr>
          <p:cNvSpPr/>
          <p:nvPr userDrawn="1"/>
        </p:nvSpPr>
        <p:spPr>
          <a:xfrm>
            <a:off x="9780000" y="1486695"/>
            <a:ext cx="2412000" cy="1476000"/>
          </a:xfrm>
          <a:prstGeom prst="rect">
            <a:avLst/>
          </a:prstGeom>
          <a:solidFill>
            <a:srgbClr val="EE79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5E66D950-A5F6-4EAA-B36C-2C8AC8499506}"/>
              </a:ext>
            </a:extLst>
          </p:cNvPr>
          <p:cNvSpPr/>
          <p:nvPr userDrawn="1"/>
        </p:nvSpPr>
        <p:spPr>
          <a:xfrm>
            <a:off x="9780000" y="4438695"/>
            <a:ext cx="2412000" cy="1476000"/>
          </a:xfrm>
          <a:prstGeom prst="rect">
            <a:avLst/>
          </a:prstGeom>
          <a:solidFill>
            <a:srgbClr val="FFD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81D9057A-6874-4FEC-88BC-122C85921F06}"/>
              </a:ext>
            </a:extLst>
          </p:cNvPr>
          <p:cNvSpPr>
            <a:spLocks noGrp="1"/>
          </p:cNvSpPr>
          <p:nvPr userDrawn="1">
            <p:ph type="ctrTitle" hasCustomPrompt="1"/>
          </p:nvPr>
        </p:nvSpPr>
        <p:spPr>
          <a:xfrm>
            <a:off x="228600" y="1768895"/>
            <a:ext cx="7139400" cy="2387600"/>
          </a:xfrm>
        </p:spPr>
        <p:txBody>
          <a:bodyPr anchor="t">
            <a:noAutofit/>
          </a:bodyPr>
          <a:lstStyle>
            <a:lvl1pPr algn="l">
              <a:defRPr sz="6600">
                <a:solidFill>
                  <a:schemeClr val="bg1"/>
                </a:solidFill>
              </a:defRPr>
            </a:lvl1pPr>
          </a:lstStyle>
          <a:p>
            <a:r>
              <a:rPr lang="en-US"/>
              <a:t>TITLE</a:t>
            </a:r>
            <a:endParaRPr lang="en-GB"/>
          </a:p>
        </p:txBody>
      </p:sp>
      <p:sp>
        <p:nvSpPr>
          <p:cNvPr id="3" name="Subtitle 2">
            <a:extLst>
              <a:ext uri="{FF2B5EF4-FFF2-40B4-BE49-F238E27FC236}">
                <a16:creationId xmlns:a16="http://schemas.microsoft.com/office/drawing/2014/main" id="{65D78FC2-E65A-4EDB-AA42-91E78F96BDB4}"/>
              </a:ext>
            </a:extLst>
          </p:cNvPr>
          <p:cNvSpPr>
            <a:spLocks noGrp="1"/>
          </p:cNvSpPr>
          <p:nvPr userDrawn="1">
            <p:ph type="subTitle" idx="1" hasCustomPrompt="1"/>
          </p:nvPr>
        </p:nvSpPr>
        <p:spPr>
          <a:xfrm>
            <a:off x="2894321" y="4587859"/>
            <a:ext cx="6686550" cy="1177671"/>
          </a:xfrm>
        </p:spPr>
        <p:txBody>
          <a:bodyPr anchor="ctr">
            <a:normAutofit/>
          </a:bodyPr>
          <a:lstStyle>
            <a:lvl1pPr marL="0" indent="0" algn="r">
              <a:buNone/>
              <a:defRPr sz="40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br>
              <a:rPr lang="en-US"/>
            </a:br>
            <a:r>
              <a:rPr lang="en-US"/>
              <a:t>SUBTITLE</a:t>
            </a:r>
            <a:endParaRPr lang="en-GB"/>
          </a:p>
        </p:txBody>
      </p:sp>
      <p:sp>
        <p:nvSpPr>
          <p:cNvPr id="17" name="Rectangle 16">
            <a:extLst>
              <a:ext uri="{FF2B5EF4-FFF2-40B4-BE49-F238E27FC236}">
                <a16:creationId xmlns:a16="http://schemas.microsoft.com/office/drawing/2014/main" id="{391DCCAE-9D2C-4210-AB72-517FF072CB82}"/>
              </a:ext>
            </a:extLst>
          </p:cNvPr>
          <p:cNvSpPr/>
          <p:nvPr userDrawn="1"/>
        </p:nvSpPr>
        <p:spPr>
          <a:xfrm>
            <a:off x="7368000" y="1486695"/>
            <a:ext cx="2412000" cy="1476000"/>
          </a:xfrm>
          <a:prstGeom prst="rect">
            <a:avLst/>
          </a:prstGeom>
          <a:solidFill>
            <a:srgbClr val="7A87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a:extLst>
              <a:ext uri="{FF2B5EF4-FFF2-40B4-BE49-F238E27FC236}">
                <a16:creationId xmlns:a16="http://schemas.microsoft.com/office/drawing/2014/main" id="{D59AF267-1AD0-486A-990F-40A1A79BFC35}"/>
              </a:ext>
            </a:extLst>
          </p:cNvPr>
          <p:cNvSpPr/>
          <p:nvPr userDrawn="1"/>
        </p:nvSpPr>
        <p:spPr>
          <a:xfrm>
            <a:off x="7368000" y="2962695"/>
            <a:ext cx="2412000" cy="1476000"/>
          </a:xfrm>
          <a:prstGeom prst="rect">
            <a:avLst/>
          </a:prstGeom>
          <a:solidFill>
            <a:srgbClr val="7A87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6" name="Picture Placeholder 3">
            <a:extLst>
              <a:ext uri="{FF2B5EF4-FFF2-40B4-BE49-F238E27FC236}">
                <a16:creationId xmlns:a16="http://schemas.microsoft.com/office/drawing/2014/main" id="{220488D9-521A-484C-94FF-E42E2B0E0A0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368000" y="1486695"/>
            <a:ext cx="2412000" cy="2951998"/>
          </a:xfrm>
          <a:prstGeom prst="rect">
            <a:avLst/>
          </a:prstGeom>
        </p:spPr>
      </p:pic>
      <p:pic>
        <p:nvPicPr>
          <p:cNvPr id="19" name="Picture 18">
            <a:extLst>
              <a:ext uri="{FF2B5EF4-FFF2-40B4-BE49-F238E27FC236}">
                <a16:creationId xmlns:a16="http://schemas.microsoft.com/office/drawing/2014/main" id="{4690AA10-FFB8-447D-9AF3-A09F52B71598}"/>
              </a:ext>
            </a:extLst>
          </p:cNvPr>
          <p:cNvPicPr/>
          <p:nvPr userDrawn="1"/>
        </p:nvPicPr>
        <p:blipFill>
          <a:blip r:embed="rId3" cstate="screen">
            <a:extLst>
              <a:ext uri="{28A0092B-C50C-407E-A947-70E740481C1C}">
                <a14:useLocalDpi xmlns:a14="http://schemas.microsoft.com/office/drawing/2010/main"/>
              </a:ext>
            </a:extLst>
          </a:blip>
          <a:stretch>
            <a:fillRect/>
          </a:stretch>
        </p:blipFill>
        <p:spPr>
          <a:xfrm>
            <a:off x="9780000" y="4438693"/>
            <a:ext cx="2412000" cy="1476000"/>
          </a:xfrm>
          <a:prstGeom prst="rect">
            <a:avLst/>
          </a:prstGeom>
        </p:spPr>
      </p:pic>
    </p:spTree>
    <p:extLst>
      <p:ext uri="{BB962C8B-B14F-4D97-AF65-F5344CB8AC3E}">
        <p14:creationId xmlns:p14="http://schemas.microsoft.com/office/powerpoint/2010/main" val="4080845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With Images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EA1CD3F-BBA8-4D82-90AD-9D79BCA1AD68}"/>
              </a:ext>
            </a:extLst>
          </p:cNvPr>
          <p:cNvSpPr/>
          <p:nvPr userDrawn="1"/>
        </p:nvSpPr>
        <p:spPr>
          <a:xfrm>
            <a:off x="0" y="1486695"/>
            <a:ext cx="12192000" cy="4428000"/>
          </a:xfrm>
          <a:prstGeom prst="rect">
            <a:avLst/>
          </a:prstGeom>
          <a:solidFill>
            <a:srgbClr val="89CB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F44C27D9-D43A-436A-8B71-40A8A60C1F3D}"/>
              </a:ext>
            </a:extLst>
          </p:cNvPr>
          <p:cNvSpPr/>
          <p:nvPr userDrawn="1"/>
        </p:nvSpPr>
        <p:spPr>
          <a:xfrm>
            <a:off x="9780000" y="2962695"/>
            <a:ext cx="2412000" cy="1476000"/>
          </a:xfrm>
          <a:prstGeom prst="rect">
            <a:avLst/>
          </a:prstGeom>
          <a:solidFill>
            <a:srgbClr val="FFD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2400" dirty="0"/>
          </a:p>
        </p:txBody>
      </p:sp>
      <p:sp>
        <p:nvSpPr>
          <p:cNvPr id="10" name="Rectangle 9">
            <a:extLst>
              <a:ext uri="{FF2B5EF4-FFF2-40B4-BE49-F238E27FC236}">
                <a16:creationId xmlns:a16="http://schemas.microsoft.com/office/drawing/2014/main" id="{5DB7EDE9-D087-460F-B314-A9E2052FF9C8}"/>
              </a:ext>
            </a:extLst>
          </p:cNvPr>
          <p:cNvSpPr/>
          <p:nvPr userDrawn="1"/>
        </p:nvSpPr>
        <p:spPr>
          <a:xfrm>
            <a:off x="9780000" y="1486695"/>
            <a:ext cx="2412000" cy="1476000"/>
          </a:xfrm>
          <a:prstGeom prst="rect">
            <a:avLst/>
          </a:prstGeom>
          <a:solidFill>
            <a:srgbClr val="EE79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5E66D950-A5F6-4EAA-B36C-2C8AC8499506}"/>
              </a:ext>
            </a:extLst>
          </p:cNvPr>
          <p:cNvSpPr/>
          <p:nvPr userDrawn="1"/>
        </p:nvSpPr>
        <p:spPr>
          <a:xfrm>
            <a:off x="9780000" y="4438695"/>
            <a:ext cx="2412000" cy="1476000"/>
          </a:xfrm>
          <a:prstGeom prst="rect">
            <a:avLst/>
          </a:prstGeom>
          <a:solidFill>
            <a:srgbClr val="FFD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81D9057A-6874-4FEC-88BC-122C85921F06}"/>
              </a:ext>
            </a:extLst>
          </p:cNvPr>
          <p:cNvSpPr>
            <a:spLocks noGrp="1"/>
          </p:cNvSpPr>
          <p:nvPr userDrawn="1">
            <p:ph type="ctrTitle" hasCustomPrompt="1"/>
          </p:nvPr>
        </p:nvSpPr>
        <p:spPr>
          <a:xfrm>
            <a:off x="228600" y="1768895"/>
            <a:ext cx="7139400" cy="2387600"/>
          </a:xfrm>
        </p:spPr>
        <p:txBody>
          <a:bodyPr anchor="t">
            <a:noAutofit/>
          </a:bodyPr>
          <a:lstStyle>
            <a:lvl1pPr algn="l">
              <a:defRPr sz="6600">
                <a:solidFill>
                  <a:schemeClr val="bg1"/>
                </a:solidFill>
              </a:defRPr>
            </a:lvl1pPr>
          </a:lstStyle>
          <a:p>
            <a:r>
              <a:rPr lang="en-US"/>
              <a:t>TITLE</a:t>
            </a:r>
            <a:endParaRPr lang="en-GB"/>
          </a:p>
        </p:txBody>
      </p:sp>
      <p:sp>
        <p:nvSpPr>
          <p:cNvPr id="3" name="Subtitle 2">
            <a:extLst>
              <a:ext uri="{FF2B5EF4-FFF2-40B4-BE49-F238E27FC236}">
                <a16:creationId xmlns:a16="http://schemas.microsoft.com/office/drawing/2014/main" id="{65D78FC2-E65A-4EDB-AA42-91E78F96BDB4}"/>
              </a:ext>
            </a:extLst>
          </p:cNvPr>
          <p:cNvSpPr>
            <a:spLocks noGrp="1"/>
          </p:cNvSpPr>
          <p:nvPr userDrawn="1">
            <p:ph type="subTitle" idx="1" hasCustomPrompt="1"/>
          </p:nvPr>
        </p:nvSpPr>
        <p:spPr>
          <a:xfrm>
            <a:off x="2894321" y="4587859"/>
            <a:ext cx="6686550" cy="1177671"/>
          </a:xfrm>
        </p:spPr>
        <p:txBody>
          <a:bodyPr anchor="ctr">
            <a:normAutofit/>
          </a:bodyPr>
          <a:lstStyle>
            <a:lvl1pPr marL="0" indent="0" algn="r">
              <a:buNone/>
              <a:defRPr sz="40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br>
              <a:rPr lang="en-US"/>
            </a:br>
            <a:r>
              <a:rPr lang="en-US"/>
              <a:t>SUBTITLE</a:t>
            </a:r>
            <a:endParaRPr lang="en-GB"/>
          </a:p>
        </p:txBody>
      </p:sp>
      <p:sp>
        <p:nvSpPr>
          <p:cNvPr id="17" name="Rectangle 16">
            <a:extLst>
              <a:ext uri="{FF2B5EF4-FFF2-40B4-BE49-F238E27FC236}">
                <a16:creationId xmlns:a16="http://schemas.microsoft.com/office/drawing/2014/main" id="{391DCCAE-9D2C-4210-AB72-517FF072CB82}"/>
              </a:ext>
            </a:extLst>
          </p:cNvPr>
          <p:cNvSpPr/>
          <p:nvPr userDrawn="1"/>
        </p:nvSpPr>
        <p:spPr>
          <a:xfrm>
            <a:off x="7368000" y="1486695"/>
            <a:ext cx="2412000" cy="1476000"/>
          </a:xfrm>
          <a:prstGeom prst="rect">
            <a:avLst/>
          </a:prstGeom>
          <a:solidFill>
            <a:srgbClr val="7A87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a:extLst>
              <a:ext uri="{FF2B5EF4-FFF2-40B4-BE49-F238E27FC236}">
                <a16:creationId xmlns:a16="http://schemas.microsoft.com/office/drawing/2014/main" id="{D59AF267-1AD0-486A-990F-40A1A79BFC35}"/>
              </a:ext>
            </a:extLst>
          </p:cNvPr>
          <p:cNvSpPr/>
          <p:nvPr userDrawn="1"/>
        </p:nvSpPr>
        <p:spPr>
          <a:xfrm>
            <a:off x="7368000" y="2962695"/>
            <a:ext cx="2412000" cy="1476000"/>
          </a:xfrm>
          <a:prstGeom prst="rect">
            <a:avLst/>
          </a:prstGeom>
          <a:solidFill>
            <a:srgbClr val="7A87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 name="Picture Placeholder 8">
            <a:extLst>
              <a:ext uri="{FF2B5EF4-FFF2-40B4-BE49-F238E27FC236}">
                <a16:creationId xmlns:a16="http://schemas.microsoft.com/office/drawing/2014/main" id="{0B83D444-8CB1-422C-A315-13E3E74B9A5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368000" y="1486695"/>
            <a:ext cx="2412000" cy="2951999"/>
          </a:xfrm>
          <a:prstGeom prst="rect">
            <a:avLst/>
          </a:prstGeom>
        </p:spPr>
      </p:pic>
      <p:pic>
        <p:nvPicPr>
          <p:cNvPr id="14" name="Picture Placeholder 9">
            <a:extLst>
              <a:ext uri="{FF2B5EF4-FFF2-40B4-BE49-F238E27FC236}">
                <a16:creationId xmlns:a16="http://schemas.microsoft.com/office/drawing/2014/main" id="{91204D8A-33D9-4563-ACBB-13CFD339789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9780000" y="4438694"/>
            <a:ext cx="2412000" cy="1476000"/>
          </a:xfrm>
          <a:prstGeom prst="rect">
            <a:avLst/>
          </a:prstGeom>
        </p:spPr>
      </p:pic>
    </p:spTree>
    <p:extLst>
      <p:ext uri="{BB962C8B-B14F-4D97-AF65-F5344CB8AC3E}">
        <p14:creationId xmlns:p14="http://schemas.microsoft.com/office/powerpoint/2010/main" val="195967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With Images 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EA1CD3F-BBA8-4D82-90AD-9D79BCA1AD68}"/>
              </a:ext>
            </a:extLst>
          </p:cNvPr>
          <p:cNvSpPr/>
          <p:nvPr userDrawn="1"/>
        </p:nvSpPr>
        <p:spPr>
          <a:xfrm>
            <a:off x="0" y="1486695"/>
            <a:ext cx="12192000" cy="4428000"/>
          </a:xfrm>
          <a:prstGeom prst="rect">
            <a:avLst/>
          </a:prstGeom>
          <a:solidFill>
            <a:srgbClr val="89CB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F44C27D9-D43A-436A-8B71-40A8A60C1F3D}"/>
              </a:ext>
            </a:extLst>
          </p:cNvPr>
          <p:cNvSpPr/>
          <p:nvPr userDrawn="1"/>
        </p:nvSpPr>
        <p:spPr>
          <a:xfrm>
            <a:off x="9780000" y="2962695"/>
            <a:ext cx="2412000" cy="1476000"/>
          </a:xfrm>
          <a:prstGeom prst="rect">
            <a:avLst/>
          </a:prstGeom>
          <a:solidFill>
            <a:srgbClr val="EE79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2400" dirty="0"/>
          </a:p>
        </p:txBody>
      </p:sp>
      <p:sp>
        <p:nvSpPr>
          <p:cNvPr id="10" name="Rectangle 9">
            <a:extLst>
              <a:ext uri="{FF2B5EF4-FFF2-40B4-BE49-F238E27FC236}">
                <a16:creationId xmlns:a16="http://schemas.microsoft.com/office/drawing/2014/main" id="{5DB7EDE9-D087-460F-B314-A9E2052FF9C8}"/>
              </a:ext>
            </a:extLst>
          </p:cNvPr>
          <p:cNvSpPr/>
          <p:nvPr userDrawn="1"/>
        </p:nvSpPr>
        <p:spPr>
          <a:xfrm>
            <a:off x="9780000" y="1486695"/>
            <a:ext cx="2412000" cy="1476000"/>
          </a:xfrm>
          <a:prstGeom prst="rect">
            <a:avLst/>
          </a:prstGeom>
          <a:solidFill>
            <a:srgbClr val="FFD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5E66D950-A5F6-4EAA-B36C-2C8AC8499506}"/>
              </a:ext>
            </a:extLst>
          </p:cNvPr>
          <p:cNvSpPr/>
          <p:nvPr userDrawn="1"/>
        </p:nvSpPr>
        <p:spPr>
          <a:xfrm>
            <a:off x="9780000" y="4438695"/>
            <a:ext cx="2412000" cy="1476000"/>
          </a:xfrm>
          <a:prstGeom prst="rect">
            <a:avLst/>
          </a:prstGeom>
          <a:solidFill>
            <a:srgbClr val="FFD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81D9057A-6874-4FEC-88BC-122C85921F06}"/>
              </a:ext>
            </a:extLst>
          </p:cNvPr>
          <p:cNvSpPr>
            <a:spLocks noGrp="1"/>
          </p:cNvSpPr>
          <p:nvPr userDrawn="1">
            <p:ph type="ctrTitle" hasCustomPrompt="1"/>
          </p:nvPr>
        </p:nvSpPr>
        <p:spPr>
          <a:xfrm>
            <a:off x="228600" y="1768895"/>
            <a:ext cx="7139400" cy="2387600"/>
          </a:xfrm>
        </p:spPr>
        <p:txBody>
          <a:bodyPr anchor="t">
            <a:noAutofit/>
          </a:bodyPr>
          <a:lstStyle>
            <a:lvl1pPr algn="l">
              <a:defRPr sz="6600">
                <a:solidFill>
                  <a:schemeClr val="bg1"/>
                </a:solidFill>
              </a:defRPr>
            </a:lvl1pPr>
          </a:lstStyle>
          <a:p>
            <a:r>
              <a:rPr lang="en-US"/>
              <a:t>TITLE</a:t>
            </a:r>
            <a:endParaRPr lang="en-GB"/>
          </a:p>
        </p:txBody>
      </p:sp>
      <p:sp>
        <p:nvSpPr>
          <p:cNvPr id="3" name="Subtitle 2">
            <a:extLst>
              <a:ext uri="{FF2B5EF4-FFF2-40B4-BE49-F238E27FC236}">
                <a16:creationId xmlns:a16="http://schemas.microsoft.com/office/drawing/2014/main" id="{65D78FC2-E65A-4EDB-AA42-91E78F96BDB4}"/>
              </a:ext>
            </a:extLst>
          </p:cNvPr>
          <p:cNvSpPr>
            <a:spLocks noGrp="1"/>
          </p:cNvSpPr>
          <p:nvPr userDrawn="1">
            <p:ph type="subTitle" idx="1" hasCustomPrompt="1"/>
          </p:nvPr>
        </p:nvSpPr>
        <p:spPr>
          <a:xfrm>
            <a:off x="2894321" y="4587859"/>
            <a:ext cx="6686550" cy="1177671"/>
          </a:xfrm>
        </p:spPr>
        <p:txBody>
          <a:bodyPr anchor="ctr">
            <a:normAutofit/>
          </a:bodyPr>
          <a:lstStyle>
            <a:lvl1pPr marL="0" indent="0" algn="r">
              <a:buNone/>
              <a:defRPr sz="40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br>
              <a:rPr lang="en-US"/>
            </a:br>
            <a:r>
              <a:rPr lang="en-US"/>
              <a:t> SUBTITLE</a:t>
            </a:r>
            <a:endParaRPr lang="en-GB"/>
          </a:p>
        </p:txBody>
      </p:sp>
      <p:sp>
        <p:nvSpPr>
          <p:cNvPr id="17" name="Rectangle 16">
            <a:extLst>
              <a:ext uri="{FF2B5EF4-FFF2-40B4-BE49-F238E27FC236}">
                <a16:creationId xmlns:a16="http://schemas.microsoft.com/office/drawing/2014/main" id="{391DCCAE-9D2C-4210-AB72-517FF072CB82}"/>
              </a:ext>
            </a:extLst>
          </p:cNvPr>
          <p:cNvSpPr/>
          <p:nvPr userDrawn="1"/>
        </p:nvSpPr>
        <p:spPr>
          <a:xfrm>
            <a:off x="7368000" y="1486695"/>
            <a:ext cx="2412000" cy="1476000"/>
          </a:xfrm>
          <a:prstGeom prst="rect">
            <a:avLst/>
          </a:prstGeom>
          <a:solidFill>
            <a:srgbClr val="7A87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a:extLst>
              <a:ext uri="{FF2B5EF4-FFF2-40B4-BE49-F238E27FC236}">
                <a16:creationId xmlns:a16="http://schemas.microsoft.com/office/drawing/2014/main" id="{D59AF267-1AD0-486A-990F-40A1A79BFC35}"/>
              </a:ext>
            </a:extLst>
          </p:cNvPr>
          <p:cNvSpPr/>
          <p:nvPr userDrawn="1"/>
        </p:nvSpPr>
        <p:spPr>
          <a:xfrm>
            <a:off x="7368000" y="2962695"/>
            <a:ext cx="2412000" cy="1476000"/>
          </a:xfrm>
          <a:prstGeom prst="rect">
            <a:avLst/>
          </a:prstGeom>
          <a:solidFill>
            <a:srgbClr val="7A87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Picture Placeholder 7">
            <a:extLst>
              <a:ext uri="{FF2B5EF4-FFF2-40B4-BE49-F238E27FC236}">
                <a16:creationId xmlns:a16="http://schemas.microsoft.com/office/drawing/2014/main" id="{98FCF628-1633-42A7-A7D4-F92C34AB60C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368000" y="1486696"/>
            <a:ext cx="2412000" cy="2951996"/>
          </a:xfrm>
          <a:prstGeom prst="rect">
            <a:avLst/>
          </a:prstGeom>
        </p:spPr>
      </p:pic>
      <p:pic>
        <p:nvPicPr>
          <p:cNvPr id="13" name="Picture 12">
            <a:extLst>
              <a:ext uri="{FF2B5EF4-FFF2-40B4-BE49-F238E27FC236}">
                <a16:creationId xmlns:a16="http://schemas.microsoft.com/office/drawing/2014/main" id="{F49ABC07-74F7-4327-9BFD-C942E76F31B5}"/>
              </a:ext>
            </a:extLst>
          </p:cNvPr>
          <p:cNvPicPr/>
          <p:nvPr userDrawn="1"/>
        </p:nvPicPr>
        <p:blipFill rotWithShape="1">
          <a:blip r:embed="rId3" cstate="screen">
            <a:extLst>
              <a:ext uri="{28A0092B-C50C-407E-A947-70E740481C1C}">
                <a14:useLocalDpi xmlns:a14="http://schemas.microsoft.com/office/drawing/2010/main"/>
              </a:ext>
            </a:extLst>
          </a:blip>
          <a:srcRect/>
          <a:stretch/>
        </p:blipFill>
        <p:spPr>
          <a:xfrm>
            <a:off x="9780000" y="4438693"/>
            <a:ext cx="2412000" cy="1475998"/>
          </a:xfrm>
          <a:prstGeom prst="rect">
            <a:avLst/>
          </a:prstGeom>
        </p:spPr>
      </p:pic>
    </p:spTree>
    <p:extLst>
      <p:ext uri="{BB962C8B-B14F-4D97-AF65-F5344CB8AC3E}">
        <p14:creationId xmlns:p14="http://schemas.microsoft.com/office/powerpoint/2010/main" val="2371917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Main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EA1CD3F-BBA8-4D82-90AD-9D79BCA1AD68}"/>
              </a:ext>
            </a:extLst>
          </p:cNvPr>
          <p:cNvSpPr/>
          <p:nvPr userDrawn="1"/>
        </p:nvSpPr>
        <p:spPr>
          <a:xfrm>
            <a:off x="0" y="1486695"/>
            <a:ext cx="12192000" cy="4428000"/>
          </a:xfrm>
          <a:prstGeom prst="rect">
            <a:avLst/>
          </a:prstGeom>
          <a:solidFill>
            <a:srgbClr val="89CB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F44C27D9-D43A-436A-8B71-40A8A60C1F3D}"/>
              </a:ext>
            </a:extLst>
          </p:cNvPr>
          <p:cNvSpPr/>
          <p:nvPr userDrawn="1"/>
        </p:nvSpPr>
        <p:spPr>
          <a:xfrm>
            <a:off x="9780000" y="2962695"/>
            <a:ext cx="2412000" cy="1476000"/>
          </a:xfrm>
          <a:prstGeom prst="rect">
            <a:avLst/>
          </a:prstGeom>
          <a:solidFill>
            <a:srgbClr val="6EC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2400" dirty="0"/>
          </a:p>
        </p:txBody>
      </p:sp>
      <p:sp>
        <p:nvSpPr>
          <p:cNvPr id="10" name="Rectangle 9">
            <a:extLst>
              <a:ext uri="{FF2B5EF4-FFF2-40B4-BE49-F238E27FC236}">
                <a16:creationId xmlns:a16="http://schemas.microsoft.com/office/drawing/2014/main" id="{5DB7EDE9-D087-460F-B314-A9E2052FF9C8}"/>
              </a:ext>
            </a:extLst>
          </p:cNvPr>
          <p:cNvSpPr/>
          <p:nvPr userDrawn="1"/>
        </p:nvSpPr>
        <p:spPr>
          <a:xfrm>
            <a:off x="9780000" y="1486695"/>
            <a:ext cx="2412000" cy="1476000"/>
          </a:xfrm>
          <a:prstGeom prst="rect">
            <a:avLst/>
          </a:prstGeom>
          <a:solidFill>
            <a:srgbClr val="EE79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5E66D950-A5F6-4EAA-B36C-2C8AC8499506}"/>
              </a:ext>
            </a:extLst>
          </p:cNvPr>
          <p:cNvSpPr/>
          <p:nvPr userDrawn="1"/>
        </p:nvSpPr>
        <p:spPr>
          <a:xfrm>
            <a:off x="9780000" y="4438695"/>
            <a:ext cx="2412000" cy="1476000"/>
          </a:xfrm>
          <a:prstGeom prst="rect">
            <a:avLst/>
          </a:prstGeom>
          <a:solidFill>
            <a:srgbClr val="FFD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81D9057A-6874-4FEC-88BC-122C85921F06}"/>
              </a:ext>
            </a:extLst>
          </p:cNvPr>
          <p:cNvSpPr>
            <a:spLocks noGrp="1"/>
          </p:cNvSpPr>
          <p:nvPr userDrawn="1">
            <p:ph type="ctrTitle" hasCustomPrompt="1"/>
          </p:nvPr>
        </p:nvSpPr>
        <p:spPr>
          <a:xfrm>
            <a:off x="228600" y="1768895"/>
            <a:ext cx="7139400" cy="2387600"/>
          </a:xfrm>
        </p:spPr>
        <p:txBody>
          <a:bodyPr anchor="t">
            <a:noAutofit/>
          </a:bodyPr>
          <a:lstStyle>
            <a:lvl1pPr algn="l">
              <a:defRPr sz="6600">
                <a:solidFill>
                  <a:schemeClr val="bg1"/>
                </a:solidFill>
              </a:defRPr>
            </a:lvl1pPr>
          </a:lstStyle>
          <a:p>
            <a:r>
              <a:rPr lang="en-US"/>
              <a:t>TITLE</a:t>
            </a:r>
            <a:endParaRPr lang="en-GB"/>
          </a:p>
        </p:txBody>
      </p:sp>
      <p:sp>
        <p:nvSpPr>
          <p:cNvPr id="3" name="Subtitle 2">
            <a:extLst>
              <a:ext uri="{FF2B5EF4-FFF2-40B4-BE49-F238E27FC236}">
                <a16:creationId xmlns:a16="http://schemas.microsoft.com/office/drawing/2014/main" id="{65D78FC2-E65A-4EDB-AA42-91E78F96BDB4}"/>
              </a:ext>
            </a:extLst>
          </p:cNvPr>
          <p:cNvSpPr>
            <a:spLocks noGrp="1"/>
          </p:cNvSpPr>
          <p:nvPr userDrawn="1">
            <p:ph type="subTitle" idx="1" hasCustomPrompt="1"/>
          </p:nvPr>
        </p:nvSpPr>
        <p:spPr>
          <a:xfrm>
            <a:off x="2894321" y="4587859"/>
            <a:ext cx="6686550" cy="1177671"/>
          </a:xfrm>
        </p:spPr>
        <p:txBody>
          <a:bodyPr anchor="ctr">
            <a:normAutofit/>
          </a:bodyPr>
          <a:lstStyle>
            <a:lvl1pPr marL="0" indent="0" algn="r">
              <a:buNone/>
              <a:defRPr sz="40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br>
              <a:rPr lang="en-US"/>
            </a:br>
            <a:r>
              <a:rPr lang="en-US"/>
              <a:t>SUBTITLE</a:t>
            </a:r>
            <a:endParaRPr lang="en-GB"/>
          </a:p>
        </p:txBody>
      </p:sp>
      <p:sp>
        <p:nvSpPr>
          <p:cNvPr id="17" name="Rectangle 16">
            <a:extLst>
              <a:ext uri="{FF2B5EF4-FFF2-40B4-BE49-F238E27FC236}">
                <a16:creationId xmlns:a16="http://schemas.microsoft.com/office/drawing/2014/main" id="{391DCCAE-9D2C-4210-AB72-517FF072CB82}"/>
              </a:ext>
            </a:extLst>
          </p:cNvPr>
          <p:cNvSpPr/>
          <p:nvPr userDrawn="1"/>
        </p:nvSpPr>
        <p:spPr>
          <a:xfrm>
            <a:off x="7368000" y="1486695"/>
            <a:ext cx="2412000" cy="1476000"/>
          </a:xfrm>
          <a:prstGeom prst="rect">
            <a:avLst/>
          </a:prstGeom>
          <a:solidFill>
            <a:srgbClr val="7A87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a:extLst>
              <a:ext uri="{FF2B5EF4-FFF2-40B4-BE49-F238E27FC236}">
                <a16:creationId xmlns:a16="http://schemas.microsoft.com/office/drawing/2014/main" id="{D59AF267-1AD0-486A-990F-40A1A79BFC35}"/>
              </a:ext>
            </a:extLst>
          </p:cNvPr>
          <p:cNvSpPr/>
          <p:nvPr userDrawn="1"/>
        </p:nvSpPr>
        <p:spPr>
          <a:xfrm>
            <a:off x="7368000" y="2962695"/>
            <a:ext cx="2412000" cy="1476000"/>
          </a:xfrm>
          <a:prstGeom prst="rect">
            <a:avLst/>
          </a:prstGeom>
          <a:solidFill>
            <a:srgbClr val="7A87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232250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Section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EA1CD3F-BBA8-4D82-90AD-9D79BCA1AD68}"/>
              </a:ext>
            </a:extLst>
          </p:cNvPr>
          <p:cNvSpPr/>
          <p:nvPr userDrawn="1"/>
        </p:nvSpPr>
        <p:spPr>
          <a:xfrm>
            <a:off x="-1" y="1486695"/>
            <a:ext cx="12192001" cy="4428000"/>
          </a:xfrm>
          <a:prstGeom prst="rect">
            <a:avLst/>
          </a:prstGeom>
          <a:solidFill>
            <a:srgbClr val="89CBBC"/>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81D9057A-6874-4FEC-88BC-122C85921F06}"/>
              </a:ext>
            </a:extLst>
          </p:cNvPr>
          <p:cNvSpPr>
            <a:spLocks noGrp="1"/>
          </p:cNvSpPr>
          <p:nvPr userDrawn="1">
            <p:ph type="ctrTitle" hasCustomPrompt="1"/>
          </p:nvPr>
        </p:nvSpPr>
        <p:spPr>
          <a:xfrm>
            <a:off x="228600" y="1768895"/>
            <a:ext cx="7139400" cy="2387600"/>
          </a:xfrm>
        </p:spPr>
        <p:txBody>
          <a:bodyPr anchor="t">
            <a:noAutofit/>
          </a:bodyPr>
          <a:lstStyle>
            <a:lvl1pPr algn="l">
              <a:defRPr sz="6600">
                <a:solidFill>
                  <a:schemeClr val="bg1"/>
                </a:solidFill>
              </a:defRPr>
            </a:lvl1pPr>
          </a:lstStyle>
          <a:p>
            <a:r>
              <a:rPr lang="en-US"/>
              <a:t>TITLE</a:t>
            </a:r>
            <a:endParaRPr lang="en-GB"/>
          </a:p>
        </p:txBody>
      </p:sp>
      <p:sp>
        <p:nvSpPr>
          <p:cNvPr id="3" name="Subtitle 2">
            <a:extLst>
              <a:ext uri="{FF2B5EF4-FFF2-40B4-BE49-F238E27FC236}">
                <a16:creationId xmlns:a16="http://schemas.microsoft.com/office/drawing/2014/main" id="{65D78FC2-E65A-4EDB-AA42-91E78F96BDB4}"/>
              </a:ext>
            </a:extLst>
          </p:cNvPr>
          <p:cNvSpPr>
            <a:spLocks noGrp="1"/>
          </p:cNvSpPr>
          <p:nvPr userDrawn="1">
            <p:ph type="subTitle" idx="1" hasCustomPrompt="1"/>
          </p:nvPr>
        </p:nvSpPr>
        <p:spPr>
          <a:xfrm>
            <a:off x="2894321" y="4587859"/>
            <a:ext cx="6686550" cy="1177671"/>
          </a:xfrm>
        </p:spPr>
        <p:txBody>
          <a:bodyPr anchor="ctr">
            <a:noAutofit/>
          </a:bodyPr>
          <a:lstStyle>
            <a:lvl1pPr marL="0" indent="0" algn="r">
              <a:buNone/>
              <a:defRPr sz="40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br>
              <a:rPr lang="en-US"/>
            </a:br>
            <a:r>
              <a:rPr lang="en-US"/>
              <a:t>SUBTITLE</a:t>
            </a:r>
            <a:endParaRPr lang="en-GB"/>
          </a:p>
        </p:txBody>
      </p:sp>
      <p:sp>
        <p:nvSpPr>
          <p:cNvPr id="17" name="Rectangle 16">
            <a:extLst>
              <a:ext uri="{FF2B5EF4-FFF2-40B4-BE49-F238E27FC236}">
                <a16:creationId xmlns:a16="http://schemas.microsoft.com/office/drawing/2014/main" id="{391DCCAE-9D2C-4210-AB72-517FF072CB82}"/>
              </a:ext>
            </a:extLst>
          </p:cNvPr>
          <p:cNvSpPr/>
          <p:nvPr userDrawn="1"/>
        </p:nvSpPr>
        <p:spPr>
          <a:xfrm>
            <a:off x="7368000" y="1378424"/>
            <a:ext cx="2412000" cy="3060269"/>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0ED79147-9D06-473E-988A-585F672B0F35}"/>
              </a:ext>
            </a:extLst>
          </p:cNvPr>
          <p:cNvSpPr/>
          <p:nvPr userDrawn="1"/>
        </p:nvSpPr>
        <p:spPr>
          <a:xfrm>
            <a:off x="9780000" y="2962693"/>
            <a:ext cx="2530280" cy="1476000"/>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a:extLst>
              <a:ext uri="{FF2B5EF4-FFF2-40B4-BE49-F238E27FC236}">
                <a16:creationId xmlns:a16="http://schemas.microsoft.com/office/drawing/2014/main" id="{4F1CCD31-9920-4AE5-B984-FCC33530754A}"/>
              </a:ext>
            </a:extLst>
          </p:cNvPr>
          <p:cNvCxnSpPr/>
          <p:nvPr userDrawn="1"/>
        </p:nvCxnSpPr>
        <p:spPr>
          <a:xfrm>
            <a:off x="7368000" y="4438691"/>
            <a:ext cx="48240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0CB5FF1-86A9-424F-9D03-089ECA409208}"/>
              </a:ext>
            </a:extLst>
          </p:cNvPr>
          <p:cNvCxnSpPr>
            <a:cxnSpLocks/>
          </p:cNvCxnSpPr>
          <p:nvPr userDrawn="1"/>
        </p:nvCxnSpPr>
        <p:spPr>
          <a:xfrm>
            <a:off x="9780000" y="2962693"/>
            <a:ext cx="24120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B72697B-6F57-465D-A730-2A8844B6B830}"/>
              </a:ext>
            </a:extLst>
          </p:cNvPr>
          <p:cNvCxnSpPr>
            <a:cxnSpLocks/>
          </p:cNvCxnSpPr>
          <p:nvPr userDrawn="1"/>
        </p:nvCxnSpPr>
        <p:spPr>
          <a:xfrm flipH="1">
            <a:off x="9780000" y="1378424"/>
            <a:ext cx="6376" cy="4722125"/>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3729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5EAD22E-2A79-4CBA-B3D7-3F89AB795C02}"/>
              </a:ext>
            </a:extLst>
          </p:cNvPr>
          <p:cNvSpPr/>
          <p:nvPr userDrawn="1"/>
        </p:nvSpPr>
        <p:spPr>
          <a:xfrm>
            <a:off x="0" y="94705"/>
            <a:ext cx="838200" cy="61719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4040F964-B8D0-4070-9B8A-F293EFCD685A}"/>
              </a:ext>
            </a:extLst>
          </p:cNvPr>
          <p:cNvSpPr/>
          <p:nvPr userDrawn="1"/>
        </p:nvSpPr>
        <p:spPr>
          <a:xfrm>
            <a:off x="9984432" y="94705"/>
            <a:ext cx="1992560" cy="110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7B9095F0-88E4-4363-957D-BBB14FF22F6A}"/>
              </a:ext>
            </a:extLst>
          </p:cNvPr>
          <p:cNvSpPr>
            <a:spLocks noGrp="1"/>
          </p:cNvSpPr>
          <p:nvPr>
            <p:ph type="title" hasCustomPrompt="1"/>
          </p:nvPr>
        </p:nvSpPr>
        <p:spPr/>
        <p:txBody>
          <a:bodyPr>
            <a:normAutofit/>
          </a:bodyPr>
          <a:lstStyle>
            <a:lvl1pPr>
              <a:defRPr sz="3600"/>
            </a:lvl1pPr>
          </a:lstStyle>
          <a:p>
            <a:r>
              <a:rPr lang="en-US"/>
              <a:t>Title </a:t>
            </a:r>
            <a:endParaRPr lang="en-GB"/>
          </a:p>
        </p:txBody>
      </p:sp>
      <p:sp>
        <p:nvSpPr>
          <p:cNvPr id="3" name="Content Placeholder 2">
            <a:extLst>
              <a:ext uri="{FF2B5EF4-FFF2-40B4-BE49-F238E27FC236}">
                <a16:creationId xmlns:a16="http://schemas.microsoft.com/office/drawing/2014/main" id="{11EDF4D4-C175-4323-8DF6-0D87F4E78477}"/>
              </a:ext>
            </a:extLst>
          </p:cNvPr>
          <p:cNvSpPr>
            <a:spLocks noGrp="1"/>
          </p:cNvSpPr>
          <p:nvPr>
            <p:ph idx="1" hasCustomPrompt="1"/>
          </p:nvPr>
        </p:nvSpPr>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a:t>Body text</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A072850-9B9F-4A10-9981-355C5CB12843}"/>
              </a:ext>
            </a:extLst>
          </p:cNvPr>
          <p:cNvSpPr>
            <a:spLocks noGrp="1"/>
          </p:cNvSpPr>
          <p:nvPr>
            <p:ph type="dt" sz="half" idx="10"/>
          </p:nvPr>
        </p:nvSpPr>
        <p:spPr/>
        <p:txBody>
          <a:bodyPr/>
          <a:lstStyle/>
          <a:p>
            <a:fld id="{6AD90B00-43A1-4800-9CA1-5C06383ACA23}" type="datetimeFigureOut">
              <a:rPr lang="en-GB" smtClean="0"/>
              <a:t>22/06/2022</a:t>
            </a:fld>
            <a:endParaRPr lang="en-GB" dirty="0"/>
          </a:p>
        </p:txBody>
      </p:sp>
      <p:sp>
        <p:nvSpPr>
          <p:cNvPr id="5" name="Footer Placeholder 4">
            <a:extLst>
              <a:ext uri="{FF2B5EF4-FFF2-40B4-BE49-F238E27FC236}">
                <a16:creationId xmlns:a16="http://schemas.microsoft.com/office/drawing/2014/main" id="{653AEE20-00D1-4D19-AA15-17987B00DDD4}"/>
              </a:ext>
            </a:extLst>
          </p:cNvPr>
          <p:cNvSpPr>
            <a:spLocks noGrp="1"/>
          </p:cNvSpPr>
          <p:nvPr>
            <p:ph type="ftr" sz="quarter" idx="11"/>
          </p:nvPr>
        </p:nvSpPr>
        <p:spPr/>
        <p:txBody>
          <a:bodyPr/>
          <a:lstStyle/>
          <a:p>
            <a:r>
              <a:rPr lang="en-GB" dirty="0"/>
              <a:t>Proposed Outline Framework for WofE Digital Strategy</a:t>
            </a:r>
          </a:p>
        </p:txBody>
      </p:sp>
      <p:sp>
        <p:nvSpPr>
          <p:cNvPr id="6" name="Slide Number Placeholder 5">
            <a:extLst>
              <a:ext uri="{FF2B5EF4-FFF2-40B4-BE49-F238E27FC236}">
                <a16:creationId xmlns:a16="http://schemas.microsoft.com/office/drawing/2014/main" id="{08D22389-506A-4F64-B050-EF574EA70766}"/>
              </a:ext>
            </a:extLst>
          </p:cNvPr>
          <p:cNvSpPr>
            <a:spLocks noGrp="1"/>
          </p:cNvSpPr>
          <p:nvPr>
            <p:ph type="sldNum" sz="quarter" idx="12"/>
          </p:nvPr>
        </p:nvSpPr>
        <p:spPr/>
        <p:txBody>
          <a:bodyPr/>
          <a:lstStyle/>
          <a:p>
            <a:fld id="{A4989545-EDCE-4AFD-A704-488F3ECE6BF4}" type="slidenum">
              <a:rPr lang="en-GB" smtClean="0"/>
              <a:t>‹#›</a:t>
            </a:fld>
            <a:endParaRPr lang="en-GB" dirty="0"/>
          </a:p>
        </p:txBody>
      </p:sp>
    </p:spTree>
    <p:extLst>
      <p:ext uri="{BB962C8B-B14F-4D97-AF65-F5344CB8AC3E}">
        <p14:creationId xmlns:p14="http://schemas.microsoft.com/office/powerpoint/2010/main" val="42748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B9EB234-B440-4F3F-A6CD-5C2C7717D1A6}"/>
              </a:ext>
            </a:extLst>
          </p:cNvPr>
          <p:cNvSpPr>
            <a:spLocks noGrp="1"/>
          </p:cNvSpPr>
          <p:nvPr>
            <p:ph type="body" idx="1" hasCustomPrompt="1"/>
          </p:nvPr>
        </p:nvSpPr>
        <p:spPr>
          <a:xfrm>
            <a:off x="839788" y="1476103"/>
            <a:ext cx="5157787" cy="574766"/>
          </a:xfrm>
        </p:spPr>
        <p:txBody>
          <a:bodyPr anchor="b">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Header</a:t>
            </a:r>
          </a:p>
        </p:txBody>
      </p:sp>
      <p:sp>
        <p:nvSpPr>
          <p:cNvPr id="4" name="Content Placeholder 3">
            <a:extLst>
              <a:ext uri="{FF2B5EF4-FFF2-40B4-BE49-F238E27FC236}">
                <a16:creationId xmlns:a16="http://schemas.microsoft.com/office/drawing/2014/main" id="{D437F147-C11A-4EF8-BCEB-1FBE960FEC98}"/>
              </a:ext>
            </a:extLst>
          </p:cNvPr>
          <p:cNvSpPr>
            <a:spLocks noGrp="1"/>
          </p:cNvSpPr>
          <p:nvPr>
            <p:ph sz="half" idx="2" hasCustomPrompt="1"/>
          </p:nvPr>
        </p:nvSpPr>
        <p:spPr>
          <a:xfrm>
            <a:off x="839788" y="2217556"/>
            <a:ext cx="5157787" cy="3972107"/>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a:t>Body text</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D00F1AD-C8B9-47C8-B22D-88232E6EC7CC}"/>
              </a:ext>
            </a:extLst>
          </p:cNvPr>
          <p:cNvSpPr>
            <a:spLocks noGrp="1"/>
          </p:cNvSpPr>
          <p:nvPr>
            <p:ph type="body" sz="quarter" idx="3" hasCustomPrompt="1"/>
          </p:nvPr>
        </p:nvSpPr>
        <p:spPr>
          <a:xfrm>
            <a:off x="6172200" y="1476103"/>
            <a:ext cx="5183188" cy="574766"/>
          </a:xfrm>
        </p:spPr>
        <p:txBody>
          <a:bodyPr anchor="b">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Header</a:t>
            </a:r>
          </a:p>
        </p:txBody>
      </p:sp>
      <p:sp>
        <p:nvSpPr>
          <p:cNvPr id="6" name="Content Placeholder 5">
            <a:extLst>
              <a:ext uri="{FF2B5EF4-FFF2-40B4-BE49-F238E27FC236}">
                <a16:creationId xmlns:a16="http://schemas.microsoft.com/office/drawing/2014/main" id="{B1902A70-3D24-4282-9462-3E11DFD5C02C}"/>
              </a:ext>
            </a:extLst>
          </p:cNvPr>
          <p:cNvSpPr>
            <a:spLocks noGrp="1"/>
          </p:cNvSpPr>
          <p:nvPr>
            <p:ph sz="quarter" idx="4" hasCustomPrompt="1"/>
          </p:nvPr>
        </p:nvSpPr>
        <p:spPr>
          <a:xfrm>
            <a:off x="6172200" y="2217556"/>
            <a:ext cx="5183188" cy="3972107"/>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a:t>Body text</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9FA81B6-9707-4F4C-8AA2-39174A6E3056}"/>
              </a:ext>
            </a:extLst>
          </p:cNvPr>
          <p:cNvSpPr>
            <a:spLocks noGrp="1"/>
          </p:cNvSpPr>
          <p:nvPr>
            <p:ph type="dt" sz="half" idx="10"/>
          </p:nvPr>
        </p:nvSpPr>
        <p:spPr/>
        <p:txBody>
          <a:bodyPr/>
          <a:lstStyle/>
          <a:p>
            <a:fld id="{6AD90B00-43A1-4800-9CA1-5C06383ACA23}" type="datetimeFigureOut">
              <a:rPr lang="en-GB" smtClean="0"/>
              <a:t>22/06/2022</a:t>
            </a:fld>
            <a:endParaRPr lang="en-GB" dirty="0"/>
          </a:p>
        </p:txBody>
      </p:sp>
      <p:sp>
        <p:nvSpPr>
          <p:cNvPr id="8" name="Footer Placeholder 7">
            <a:extLst>
              <a:ext uri="{FF2B5EF4-FFF2-40B4-BE49-F238E27FC236}">
                <a16:creationId xmlns:a16="http://schemas.microsoft.com/office/drawing/2014/main" id="{3568D2F6-8B66-4E1F-BF61-D547D36EEEB7}"/>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06C3AD41-67E2-4F4B-AB07-569A2FD2C851}"/>
              </a:ext>
            </a:extLst>
          </p:cNvPr>
          <p:cNvSpPr>
            <a:spLocks noGrp="1"/>
          </p:cNvSpPr>
          <p:nvPr>
            <p:ph type="sldNum" sz="quarter" idx="12"/>
          </p:nvPr>
        </p:nvSpPr>
        <p:spPr/>
        <p:txBody>
          <a:bodyPr/>
          <a:lstStyle/>
          <a:p>
            <a:fld id="{A4989545-EDCE-4AFD-A704-488F3ECE6BF4}" type="slidenum">
              <a:rPr lang="en-GB" smtClean="0"/>
              <a:t>‹#›</a:t>
            </a:fld>
            <a:endParaRPr lang="en-GB" dirty="0"/>
          </a:p>
        </p:txBody>
      </p:sp>
      <p:sp>
        <p:nvSpPr>
          <p:cNvPr id="10" name="Title Placeholder 1">
            <a:extLst>
              <a:ext uri="{FF2B5EF4-FFF2-40B4-BE49-F238E27FC236}">
                <a16:creationId xmlns:a16="http://schemas.microsoft.com/office/drawing/2014/main" id="{9323AB77-D929-42AB-B9C1-862E6297E1CD}"/>
              </a:ext>
            </a:extLst>
          </p:cNvPr>
          <p:cNvSpPr>
            <a:spLocks noGrp="1"/>
          </p:cNvSpPr>
          <p:nvPr>
            <p:ph type="title" hasCustomPrompt="1"/>
          </p:nvPr>
        </p:nvSpPr>
        <p:spPr>
          <a:xfrm>
            <a:off x="838200" y="252331"/>
            <a:ext cx="9144000" cy="857412"/>
          </a:xfrm>
          <a:prstGeom prst="rect">
            <a:avLst/>
          </a:prstGeom>
        </p:spPr>
        <p:txBody>
          <a:bodyPr vert="horz" lIns="91440" tIns="45720" rIns="91440" bIns="45720" rtlCol="0" anchor="ctr">
            <a:normAutofit/>
          </a:bodyPr>
          <a:lstStyle>
            <a:lvl1pPr>
              <a:defRPr sz="3600"/>
            </a:lvl1pPr>
          </a:lstStyle>
          <a:p>
            <a:r>
              <a:rPr lang="en-US"/>
              <a:t>Title</a:t>
            </a:r>
            <a:endParaRPr lang="en-GB"/>
          </a:p>
        </p:txBody>
      </p:sp>
    </p:spTree>
    <p:extLst>
      <p:ext uri="{BB962C8B-B14F-4D97-AF65-F5344CB8AC3E}">
        <p14:creationId xmlns:p14="http://schemas.microsoft.com/office/powerpoint/2010/main" val="2248240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F6C1683-584C-45A1-B3E5-C127D18E3F8B}"/>
              </a:ext>
            </a:extLst>
          </p:cNvPr>
          <p:cNvSpPr>
            <a:spLocks noGrp="1"/>
          </p:cNvSpPr>
          <p:nvPr>
            <p:ph type="title"/>
          </p:nvPr>
        </p:nvSpPr>
        <p:spPr>
          <a:xfrm>
            <a:off x="838200" y="295111"/>
            <a:ext cx="9144000" cy="857412"/>
          </a:xfrm>
          <a:prstGeom prst="rect">
            <a:avLst/>
          </a:prstGeom>
        </p:spPr>
        <p:txBody>
          <a:bodyPr vert="horz" lIns="91440" tIns="45720" rIns="91440" bIns="45720" rtlCol="0" anchor="ctr">
            <a:normAutofit/>
          </a:bodyPr>
          <a:lstStyle/>
          <a:p>
            <a:r>
              <a:rPr lang="en-US"/>
              <a:t>Click to edit title style</a:t>
            </a:r>
            <a:endParaRPr lang="en-GB"/>
          </a:p>
        </p:txBody>
      </p:sp>
      <p:sp>
        <p:nvSpPr>
          <p:cNvPr id="3" name="Text Placeholder 2">
            <a:extLst>
              <a:ext uri="{FF2B5EF4-FFF2-40B4-BE49-F238E27FC236}">
                <a16:creationId xmlns:a16="http://schemas.microsoft.com/office/drawing/2014/main" id="{828428E7-52F7-484A-BA0A-FB6AB835978F}"/>
              </a:ext>
            </a:extLst>
          </p:cNvPr>
          <p:cNvSpPr>
            <a:spLocks noGrp="1"/>
          </p:cNvSpPr>
          <p:nvPr>
            <p:ph type="body" idx="1"/>
          </p:nvPr>
        </p:nvSpPr>
        <p:spPr>
          <a:xfrm>
            <a:off x="838200" y="1489166"/>
            <a:ext cx="10515600" cy="4687797"/>
          </a:xfrm>
          <a:prstGeom prst="rect">
            <a:avLst/>
          </a:prstGeom>
        </p:spPr>
        <p:txBody>
          <a:bodyPr vert="horz" lIns="91440" tIns="45720" rIns="91440" bIns="45720" rtlCol="0">
            <a:normAutofit/>
          </a:bodyPr>
          <a:lstStyle/>
          <a:p>
            <a:pPr lvl="0"/>
            <a:r>
              <a:rPr lang="en-US"/>
              <a:t>Edit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E50EA05-209C-49CB-9A50-AAA72F43C4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D90B00-43A1-4800-9CA1-5C06383ACA23}" type="datetimeFigureOut">
              <a:rPr lang="en-GB" smtClean="0"/>
              <a:t>22/06/2022</a:t>
            </a:fld>
            <a:endParaRPr lang="en-GB" dirty="0"/>
          </a:p>
        </p:txBody>
      </p:sp>
      <p:sp>
        <p:nvSpPr>
          <p:cNvPr id="5" name="Footer Placeholder 4">
            <a:extLst>
              <a:ext uri="{FF2B5EF4-FFF2-40B4-BE49-F238E27FC236}">
                <a16:creationId xmlns:a16="http://schemas.microsoft.com/office/drawing/2014/main" id="{709DBB71-EB01-49CE-8D59-E5AE89EB18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dirty="0"/>
              <a:t>Proposed Outline Framework for WofE Digital Strategy</a:t>
            </a:r>
          </a:p>
        </p:txBody>
      </p:sp>
      <p:sp>
        <p:nvSpPr>
          <p:cNvPr id="6" name="Slide Number Placeholder 5">
            <a:extLst>
              <a:ext uri="{FF2B5EF4-FFF2-40B4-BE49-F238E27FC236}">
                <a16:creationId xmlns:a16="http://schemas.microsoft.com/office/drawing/2014/main" id="{09E354F7-1311-4975-8570-8355124A4A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989545-EDCE-4AFD-A704-488F3ECE6BF4}" type="slidenum">
              <a:rPr lang="en-GB" smtClean="0"/>
              <a:t>‹#›</a:t>
            </a:fld>
            <a:endParaRPr lang="en-GB" dirty="0"/>
          </a:p>
        </p:txBody>
      </p:sp>
      <p:grpSp>
        <p:nvGrpSpPr>
          <p:cNvPr id="15" name="Group 14">
            <a:extLst>
              <a:ext uri="{FF2B5EF4-FFF2-40B4-BE49-F238E27FC236}">
                <a16:creationId xmlns:a16="http://schemas.microsoft.com/office/drawing/2014/main" id="{34E498B5-2164-434D-95C3-DA09852A78F5}"/>
              </a:ext>
            </a:extLst>
          </p:cNvPr>
          <p:cNvGrpSpPr/>
          <p:nvPr userDrawn="1"/>
        </p:nvGrpSpPr>
        <p:grpSpPr>
          <a:xfrm>
            <a:off x="0" y="1489166"/>
            <a:ext cx="535577" cy="4428000"/>
            <a:chOff x="0" y="1489166"/>
            <a:chExt cx="535577" cy="4410000"/>
          </a:xfrm>
        </p:grpSpPr>
        <p:sp>
          <p:nvSpPr>
            <p:cNvPr id="9" name="Rectangle 8">
              <a:extLst>
                <a:ext uri="{FF2B5EF4-FFF2-40B4-BE49-F238E27FC236}">
                  <a16:creationId xmlns:a16="http://schemas.microsoft.com/office/drawing/2014/main" id="{B83A3D17-DEE4-4144-9724-1DDF908B1E6B}"/>
                </a:ext>
              </a:extLst>
            </p:cNvPr>
            <p:cNvSpPr/>
            <p:nvPr userDrawn="1"/>
          </p:nvSpPr>
          <p:spPr>
            <a:xfrm>
              <a:off x="0" y="1489166"/>
              <a:ext cx="535577" cy="2520000"/>
            </a:xfrm>
            <a:prstGeom prst="rect">
              <a:avLst/>
            </a:prstGeom>
            <a:solidFill>
              <a:srgbClr val="EE79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EE7990"/>
                </a:solidFill>
              </a:endParaRPr>
            </a:p>
          </p:txBody>
        </p:sp>
        <p:sp>
          <p:nvSpPr>
            <p:cNvPr id="10" name="Rectangle 9">
              <a:extLst>
                <a:ext uri="{FF2B5EF4-FFF2-40B4-BE49-F238E27FC236}">
                  <a16:creationId xmlns:a16="http://schemas.microsoft.com/office/drawing/2014/main" id="{67ED6388-7515-4DC6-ADBD-F5B314C1A9DC}"/>
                </a:ext>
              </a:extLst>
            </p:cNvPr>
            <p:cNvSpPr/>
            <p:nvPr userDrawn="1"/>
          </p:nvSpPr>
          <p:spPr>
            <a:xfrm>
              <a:off x="0" y="4009166"/>
              <a:ext cx="535577" cy="1260000"/>
            </a:xfrm>
            <a:prstGeom prst="rect">
              <a:avLst/>
            </a:prstGeom>
            <a:solidFill>
              <a:srgbClr val="6EC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2D5FC571-5E14-4A0C-AE85-878AA181AEAE}"/>
                </a:ext>
              </a:extLst>
            </p:cNvPr>
            <p:cNvSpPr/>
            <p:nvPr userDrawn="1"/>
          </p:nvSpPr>
          <p:spPr>
            <a:xfrm>
              <a:off x="0" y="5269166"/>
              <a:ext cx="535577" cy="630000"/>
            </a:xfrm>
            <a:prstGeom prst="rect">
              <a:avLst/>
            </a:prstGeom>
            <a:solidFill>
              <a:srgbClr val="FFD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8" name="Picture 7">
            <a:extLst>
              <a:ext uri="{FF2B5EF4-FFF2-40B4-BE49-F238E27FC236}">
                <a16:creationId xmlns:a16="http://schemas.microsoft.com/office/drawing/2014/main" id="{9E56AE75-9422-4AE6-8BAF-EA858C03754C}"/>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005060" y="295110"/>
            <a:ext cx="1933097" cy="857413"/>
          </a:xfrm>
          <a:prstGeom prst="rect">
            <a:avLst/>
          </a:prstGeom>
        </p:spPr>
      </p:pic>
      <p:sp>
        <p:nvSpPr>
          <p:cNvPr id="14" name="Rectangle 13">
            <a:extLst>
              <a:ext uri="{FF2B5EF4-FFF2-40B4-BE49-F238E27FC236}">
                <a16:creationId xmlns:a16="http://schemas.microsoft.com/office/drawing/2014/main" id="{F21CDED4-DB0F-4488-99E0-914887EC69CD}"/>
              </a:ext>
            </a:extLst>
          </p:cNvPr>
          <p:cNvSpPr/>
          <p:nvPr userDrawn="1"/>
        </p:nvSpPr>
        <p:spPr>
          <a:xfrm>
            <a:off x="0" y="94705"/>
            <a:ext cx="838200" cy="61719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9F6919B7-F7DF-4AEF-9A05-49ED2B1AE30E}"/>
              </a:ext>
            </a:extLst>
          </p:cNvPr>
          <p:cNvSpPr/>
          <p:nvPr userDrawn="1"/>
        </p:nvSpPr>
        <p:spPr>
          <a:xfrm>
            <a:off x="9984432" y="94705"/>
            <a:ext cx="1992560" cy="110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293058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l" defTabSz="914400" rtl="0" eaLnBrk="1" latinLnBrk="0" hangingPunct="1">
        <a:lnSpc>
          <a:spcPct val="90000"/>
        </a:lnSpc>
        <a:spcBef>
          <a:spcPct val="0"/>
        </a:spcBef>
        <a:buNone/>
        <a:defRPr sz="3600" b="1" kern="1200">
          <a:solidFill>
            <a:srgbClr val="89CBBC"/>
          </a:solidFill>
          <a:latin typeface="Trebuchet MS"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0626F"/>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0626F"/>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0626F"/>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0626F"/>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0626F"/>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jpe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3.xml"/><Relationship Id="rId16" Type="http://schemas.openxmlformats.org/officeDocument/2006/relationships/image" Target="../media/image25.png"/><Relationship Id="rId1" Type="http://schemas.openxmlformats.org/officeDocument/2006/relationships/slideLayout" Target="../slideLayouts/slideLayout6.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hyperlink" Target="https://www.pwc.com/gx/en/industries/government-public-services/public-sector-research-centre/blueprint-cities-regions-digital-transformation.html"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gmtableau.nhs.uk/" TargetMode="External"/><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sv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31.png"/><Relationship Id="rId5" Type="http://schemas.openxmlformats.org/officeDocument/2006/relationships/image" Target="../media/image30.svg"/><Relationship Id="rId4" Type="http://schemas.openxmlformats.org/officeDocument/2006/relationships/image" Target="../media/image29.png"/><Relationship Id="rId9" Type="http://schemas.openxmlformats.org/officeDocument/2006/relationships/image" Target="../media/image3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084C2E73-9899-4B9A-B7C0-2BB0CA925E00}"/>
              </a:ext>
            </a:extLst>
          </p:cNvPr>
          <p:cNvSpPr>
            <a:spLocks noGrp="1"/>
          </p:cNvSpPr>
          <p:nvPr>
            <p:ph type="ctrTitle"/>
          </p:nvPr>
        </p:nvSpPr>
        <p:spPr/>
        <p:txBody>
          <a:bodyPr/>
          <a:lstStyle/>
          <a:p>
            <a:r>
              <a:rPr lang="en-GB" sz="6000" dirty="0"/>
              <a:t>Wireless World Research Forum Meeting 47</a:t>
            </a:r>
          </a:p>
        </p:txBody>
      </p:sp>
      <p:sp>
        <p:nvSpPr>
          <p:cNvPr id="11" name="Subtitle 10">
            <a:extLst>
              <a:ext uri="{FF2B5EF4-FFF2-40B4-BE49-F238E27FC236}">
                <a16:creationId xmlns:a16="http://schemas.microsoft.com/office/drawing/2014/main" id="{8DF32BD5-D493-4916-880C-28C0BC7E4C89}"/>
              </a:ext>
            </a:extLst>
          </p:cNvPr>
          <p:cNvSpPr>
            <a:spLocks noGrp="1"/>
          </p:cNvSpPr>
          <p:nvPr>
            <p:ph type="subTitle" idx="1"/>
          </p:nvPr>
        </p:nvSpPr>
        <p:spPr>
          <a:xfrm>
            <a:off x="2095501" y="4587859"/>
            <a:ext cx="7485370" cy="1177671"/>
          </a:xfrm>
        </p:spPr>
        <p:txBody>
          <a:bodyPr>
            <a:normAutofit/>
          </a:bodyPr>
          <a:lstStyle/>
          <a:p>
            <a:r>
              <a:rPr lang="en-GB" dirty="0"/>
              <a:t>22 June 2022</a:t>
            </a:r>
          </a:p>
        </p:txBody>
      </p:sp>
      <p:sp>
        <p:nvSpPr>
          <p:cNvPr id="7" name="Text Placeholder 2">
            <a:extLst>
              <a:ext uri="{FF2B5EF4-FFF2-40B4-BE49-F238E27FC236}">
                <a16:creationId xmlns:a16="http://schemas.microsoft.com/office/drawing/2014/main" id="{4770938B-6294-4BDF-BAE3-F82FF5E4927E}"/>
              </a:ext>
            </a:extLst>
          </p:cNvPr>
          <p:cNvSpPr txBox="1">
            <a:spLocks/>
          </p:cNvSpPr>
          <p:nvPr/>
        </p:nvSpPr>
        <p:spPr>
          <a:xfrm>
            <a:off x="152400" y="6055359"/>
            <a:ext cx="11033760" cy="7416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0626F"/>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0626F"/>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0626F"/>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0626F"/>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0626F"/>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Freyja Lockwood</a:t>
            </a:r>
            <a:br>
              <a:rPr lang="en-GB" dirty="0"/>
            </a:br>
            <a:r>
              <a:rPr lang="en-GB" sz="1800" dirty="0"/>
              <a:t>Digital Transformation Programme Manager, West of England Combined Authority</a:t>
            </a:r>
          </a:p>
        </p:txBody>
      </p:sp>
    </p:spTree>
    <p:extLst>
      <p:ext uri="{BB962C8B-B14F-4D97-AF65-F5344CB8AC3E}">
        <p14:creationId xmlns:p14="http://schemas.microsoft.com/office/powerpoint/2010/main" val="350716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7" name="Rectangle 44">
            <a:extLst>
              <a:ext uri="{FF2B5EF4-FFF2-40B4-BE49-F238E27FC236}">
                <a16:creationId xmlns:a16="http://schemas.microsoft.com/office/drawing/2014/main" id="{D7F307E1-26FA-4252-94D1-9711C4518C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Map&#10;&#10;Description automatically generated">
            <a:extLst>
              <a:ext uri="{FF2B5EF4-FFF2-40B4-BE49-F238E27FC236}">
                <a16:creationId xmlns:a16="http://schemas.microsoft.com/office/drawing/2014/main" id="{4F18DBE0-04C1-4AE1-8980-FA05AE972299}"/>
              </a:ext>
            </a:extLst>
          </p:cNvPr>
          <p:cNvPicPr>
            <a:picLocks noChangeAspect="1"/>
          </p:cNvPicPr>
          <p:nvPr/>
        </p:nvPicPr>
        <p:blipFill rotWithShape="1">
          <a:blip r:embed="rId3"/>
          <a:srcRect l="9504" r="-4" b="-4"/>
          <a:stretch/>
        </p:blipFill>
        <p:spPr>
          <a:xfrm>
            <a:off x="5115314" y="10"/>
            <a:ext cx="4118110" cy="3401558"/>
          </a:xfrm>
          <a:custGeom>
            <a:avLst/>
            <a:gdLst/>
            <a:ahLst/>
            <a:cxnLst/>
            <a:rect l="l" t="t" r="r" b="b"/>
            <a:pathLst>
              <a:path w="4118110" h="3401568">
                <a:moveTo>
                  <a:pt x="0" y="0"/>
                </a:moveTo>
                <a:lnTo>
                  <a:pt x="3343575" y="0"/>
                </a:lnTo>
                <a:lnTo>
                  <a:pt x="3448028" y="215050"/>
                </a:lnTo>
                <a:cubicBezTo>
                  <a:pt x="3836103" y="1056037"/>
                  <a:pt x="4076161" y="2055458"/>
                  <a:pt x="4113475" y="3133192"/>
                </a:cubicBezTo>
                <a:lnTo>
                  <a:pt x="4118110" y="3401568"/>
                </a:lnTo>
                <a:lnTo>
                  <a:pt x="801224" y="3401568"/>
                </a:lnTo>
                <a:lnTo>
                  <a:pt x="797493" y="3185579"/>
                </a:lnTo>
                <a:cubicBezTo>
                  <a:pt x="756786" y="2009870"/>
                  <a:pt x="474799" y="927359"/>
                  <a:pt x="22579" y="42066"/>
                </a:cubicBezTo>
                <a:close/>
              </a:path>
            </a:pathLst>
          </a:custGeom>
        </p:spPr>
      </p:pic>
      <p:pic>
        <p:nvPicPr>
          <p:cNvPr id="35" name="Picture 34" descr="A bus parked on the side of a street&#10;&#10;Description automatically generated with low confidence">
            <a:extLst>
              <a:ext uri="{FF2B5EF4-FFF2-40B4-BE49-F238E27FC236}">
                <a16:creationId xmlns:a16="http://schemas.microsoft.com/office/drawing/2014/main" id="{93BF0185-6348-4081-9B9E-2FE30E60AF74}"/>
              </a:ext>
            </a:extLst>
          </p:cNvPr>
          <p:cNvPicPr>
            <a:picLocks noChangeAspect="1"/>
          </p:cNvPicPr>
          <p:nvPr/>
        </p:nvPicPr>
        <p:blipFill rotWithShape="1">
          <a:blip r:embed="rId4"/>
          <a:srcRect t="10729" r="3" b="5207"/>
          <a:stretch/>
        </p:blipFill>
        <p:spPr>
          <a:xfrm>
            <a:off x="8530121" y="3456433"/>
            <a:ext cx="3661880" cy="3401568"/>
          </a:xfrm>
          <a:custGeom>
            <a:avLst/>
            <a:gdLst/>
            <a:ahLst/>
            <a:cxnLst/>
            <a:rect l="l" t="t" r="r" b="b"/>
            <a:pathLst>
              <a:path w="3661880" h="3401568">
                <a:moveTo>
                  <a:pt x="774544" y="0"/>
                </a:moveTo>
                <a:lnTo>
                  <a:pt x="3661880" y="0"/>
                </a:lnTo>
                <a:lnTo>
                  <a:pt x="3661880" y="3401568"/>
                </a:lnTo>
                <a:lnTo>
                  <a:pt x="0" y="3401568"/>
                </a:lnTo>
                <a:lnTo>
                  <a:pt x="104462" y="3186501"/>
                </a:lnTo>
                <a:cubicBezTo>
                  <a:pt x="492537" y="2345513"/>
                  <a:pt x="732594" y="1346092"/>
                  <a:pt x="769909" y="268359"/>
                </a:cubicBezTo>
                <a:close/>
              </a:path>
            </a:pathLst>
          </a:custGeom>
        </p:spPr>
      </p:pic>
      <p:sp useBgFill="1">
        <p:nvSpPr>
          <p:cNvPr id="68" name="Freeform: Shape 46">
            <a:extLst>
              <a:ext uri="{FF2B5EF4-FFF2-40B4-BE49-F238E27FC236}">
                <a16:creationId xmlns:a16="http://schemas.microsoft.com/office/drawing/2014/main" id="{398DFB7A-5FB9-4FBB-8BD1-0DBC6A365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932965" cy="6858000"/>
          </a:xfrm>
          <a:custGeom>
            <a:avLst/>
            <a:gdLst>
              <a:gd name="connsiteX0" fmla="*/ 0 w 5932965"/>
              <a:gd name="connsiteY0" fmla="*/ 0 h 6858000"/>
              <a:gd name="connsiteX1" fmla="*/ 5140363 w 5932965"/>
              <a:gd name="connsiteY1" fmla="*/ 0 h 6858000"/>
              <a:gd name="connsiteX2" fmla="*/ 5152943 w 5932965"/>
              <a:gd name="connsiteY2" fmla="*/ 23550 h 6858000"/>
              <a:gd name="connsiteX3" fmla="*/ 5932965 w 5932965"/>
              <a:gd name="connsiteY3" fmla="*/ 3479505 h 6858000"/>
              <a:gd name="connsiteX4" fmla="*/ 5262410 w 5932965"/>
              <a:gd name="connsiteY4" fmla="*/ 6708999 h 6858000"/>
              <a:gd name="connsiteX5" fmla="*/ 5190385 w 5932965"/>
              <a:gd name="connsiteY5" fmla="*/ 6858000 h 6858000"/>
              <a:gd name="connsiteX6" fmla="*/ 0 w 593296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2965" h="6858000">
                <a:moveTo>
                  <a:pt x="0" y="0"/>
                </a:moveTo>
                <a:lnTo>
                  <a:pt x="5140363" y="0"/>
                </a:lnTo>
                <a:lnTo>
                  <a:pt x="5152943" y="23550"/>
                </a:lnTo>
                <a:cubicBezTo>
                  <a:pt x="5642847" y="987256"/>
                  <a:pt x="5932965" y="2183538"/>
                  <a:pt x="5932965" y="3479505"/>
                </a:cubicBezTo>
                <a:cubicBezTo>
                  <a:pt x="5932965" y="4675783"/>
                  <a:pt x="5685764" y="5787121"/>
                  <a:pt x="5262410" y="6708999"/>
                </a:cubicBezTo>
                <a:lnTo>
                  <a:pt x="5190385"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69" name="Freeform: Shape 48">
            <a:extLst>
              <a:ext uri="{FF2B5EF4-FFF2-40B4-BE49-F238E27FC236}">
                <a16:creationId xmlns:a16="http://schemas.microsoft.com/office/drawing/2014/main" id="{357E4EC5-5150-4D8A-B97F-668E90752E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922333" cy="6858000"/>
          </a:xfrm>
          <a:custGeom>
            <a:avLst/>
            <a:gdLst>
              <a:gd name="connsiteX0" fmla="*/ 0 w 5922333"/>
              <a:gd name="connsiteY0" fmla="*/ 0 h 6858000"/>
              <a:gd name="connsiteX1" fmla="*/ 5129731 w 5922333"/>
              <a:gd name="connsiteY1" fmla="*/ 0 h 6858000"/>
              <a:gd name="connsiteX2" fmla="*/ 5142311 w 5922333"/>
              <a:gd name="connsiteY2" fmla="*/ 23550 h 6858000"/>
              <a:gd name="connsiteX3" fmla="*/ 5922333 w 5922333"/>
              <a:gd name="connsiteY3" fmla="*/ 3479505 h 6858000"/>
              <a:gd name="connsiteX4" fmla="*/ 5251778 w 5922333"/>
              <a:gd name="connsiteY4" fmla="*/ 6708999 h 6858000"/>
              <a:gd name="connsiteX5" fmla="*/ 5179753 w 5922333"/>
              <a:gd name="connsiteY5" fmla="*/ 6858000 h 6858000"/>
              <a:gd name="connsiteX6" fmla="*/ 0 w 592233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22333" h="6858000">
                <a:moveTo>
                  <a:pt x="0" y="0"/>
                </a:moveTo>
                <a:lnTo>
                  <a:pt x="5129731" y="0"/>
                </a:lnTo>
                <a:lnTo>
                  <a:pt x="5142311" y="23550"/>
                </a:lnTo>
                <a:cubicBezTo>
                  <a:pt x="5632215" y="987256"/>
                  <a:pt x="5922333" y="2183538"/>
                  <a:pt x="5922333" y="3479505"/>
                </a:cubicBezTo>
                <a:cubicBezTo>
                  <a:pt x="5922333" y="4675783"/>
                  <a:pt x="5675132" y="5787121"/>
                  <a:pt x="5251778" y="6708999"/>
                </a:cubicBezTo>
                <a:lnTo>
                  <a:pt x="5179753"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37DCEF4-A5EF-4486-9D0A-9AE03A0CCA77}"/>
              </a:ext>
            </a:extLst>
          </p:cNvPr>
          <p:cNvSpPr>
            <a:spLocks noGrp="1"/>
          </p:cNvSpPr>
          <p:nvPr>
            <p:ph type="title"/>
          </p:nvPr>
        </p:nvSpPr>
        <p:spPr>
          <a:xfrm>
            <a:off x="438911" y="274488"/>
            <a:ext cx="4922338" cy="1325563"/>
          </a:xfrm>
        </p:spPr>
        <p:txBody>
          <a:bodyPr>
            <a:normAutofit/>
          </a:bodyPr>
          <a:lstStyle/>
          <a:p>
            <a:r>
              <a:rPr lang="en-GB" sz="4000" dirty="0"/>
              <a:t>Welcome to the West of England</a:t>
            </a:r>
          </a:p>
        </p:txBody>
      </p:sp>
      <p:sp>
        <p:nvSpPr>
          <p:cNvPr id="70" name="Rectangle 50">
            <a:extLst>
              <a:ext uri="{FF2B5EF4-FFF2-40B4-BE49-F238E27FC236}">
                <a16:creationId xmlns:a16="http://schemas.microsoft.com/office/drawing/2014/main" id="{8C818ED5-2F56-4171-9445-3AA4F4462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16867"/>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1" name="Rectangle 52">
            <a:extLst>
              <a:ext uri="{FF2B5EF4-FFF2-40B4-BE49-F238E27FC236}">
                <a16:creationId xmlns:a16="http://schemas.microsoft.com/office/drawing/2014/main" id="{DE74FCE8-866C-4AFA-B45C-FACE2A609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1" y="2089941"/>
            <a:ext cx="4970439"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5" name="Picture 14" descr="Background pattern&#10;&#10;Description automatically generated with medium confidence">
            <a:extLst>
              <a:ext uri="{FF2B5EF4-FFF2-40B4-BE49-F238E27FC236}">
                <a16:creationId xmlns:a16="http://schemas.microsoft.com/office/drawing/2014/main" id="{37D753F4-AB4F-4106-9732-18B924C081F1}"/>
              </a:ext>
            </a:extLst>
          </p:cNvPr>
          <p:cNvPicPr>
            <a:picLocks noChangeAspect="1"/>
          </p:cNvPicPr>
          <p:nvPr/>
        </p:nvPicPr>
        <p:blipFill rotWithShape="1">
          <a:blip r:embed="rId5"/>
          <a:srcRect l="35704" r="9380" b="-2"/>
          <a:stretch/>
        </p:blipFill>
        <p:spPr>
          <a:xfrm>
            <a:off x="8529321" y="10"/>
            <a:ext cx="3662680" cy="3401558"/>
          </a:xfrm>
          <a:custGeom>
            <a:avLst/>
            <a:gdLst/>
            <a:ahLst/>
            <a:cxnLst/>
            <a:rect l="l" t="t" r="r" b="b"/>
            <a:pathLst>
              <a:path w="3662680" h="3401568">
                <a:moveTo>
                  <a:pt x="0" y="0"/>
                </a:moveTo>
                <a:lnTo>
                  <a:pt x="3662680" y="0"/>
                </a:lnTo>
                <a:lnTo>
                  <a:pt x="3662680" y="3401568"/>
                </a:lnTo>
                <a:lnTo>
                  <a:pt x="774527" y="3401568"/>
                </a:lnTo>
                <a:lnTo>
                  <a:pt x="769892" y="3133175"/>
                </a:lnTo>
                <a:cubicBezTo>
                  <a:pt x="732577" y="2055441"/>
                  <a:pt x="492520" y="1056020"/>
                  <a:pt x="104445" y="215033"/>
                </a:cubicBezTo>
                <a:close/>
              </a:path>
            </a:pathLst>
          </a:custGeom>
        </p:spPr>
      </p:pic>
      <p:sp>
        <p:nvSpPr>
          <p:cNvPr id="3" name="Content Placeholder 2">
            <a:extLst>
              <a:ext uri="{FF2B5EF4-FFF2-40B4-BE49-F238E27FC236}">
                <a16:creationId xmlns:a16="http://schemas.microsoft.com/office/drawing/2014/main" id="{231A7902-A7E0-4E30-A5BB-54D71A258646}"/>
              </a:ext>
            </a:extLst>
          </p:cNvPr>
          <p:cNvSpPr>
            <a:spLocks noGrp="1"/>
          </p:cNvSpPr>
          <p:nvPr>
            <p:ph idx="1"/>
          </p:nvPr>
        </p:nvSpPr>
        <p:spPr>
          <a:xfrm>
            <a:off x="190927" y="1670770"/>
            <a:ext cx="5551109" cy="4510573"/>
          </a:xfrm>
          <a:solidFill>
            <a:schemeClr val="bg1"/>
          </a:solidFill>
        </p:spPr>
        <p:txBody>
          <a:bodyPr>
            <a:noAutofit/>
          </a:bodyPr>
          <a:lstStyle/>
          <a:p>
            <a:r>
              <a:rPr lang="en-GB" sz="2400" dirty="0"/>
              <a:t>We are a region where creativity and collaboration lead to successful new ideas that improve people’s lives</a:t>
            </a:r>
          </a:p>
          <a:p>
            <a:r>
              <a:rPr lang="en-GB" sz="2400" dirty="0"/>
              <a:t>We bring businesses, organisations, and communities together to tackle society's biggest challenges</a:t>
            </a:r>
          </a:p>
          <a:p>
            <a:r>
              <a:rPr lang="en-GB" sz="2400" dirty="0"/>
              <a:t>Our plan for digital transformation focuses on building connectivity and capability</a:t>
            </a:r>
          </a:p>
          <a:p>
            <a:r>
              <a:rPr lang="en-GB" sz="2400" dirty="0"/>
              <a:t>This way, we will achieve our digital objectives around infrastructure, inclusivity and innovation</a:t>
            </a:r>
          </a:p>
        </p:txBody>
      </p:sp>
      <p:pic>
        <p:nvPicPr>
          <p:cNvPr id="40" name="Picture 39" descr="A person holding an object&#10;&#10;Description automatically generated with medium confidence">
            <a:extLst>
              <a:ext uri="{FF2B5EF4-FFF2-40B4-BE49-F238E27FC236}">
                <a16:creationId xmlns:a16="http://schemas.microsoft.com/office/drawing/2014/main" id="{214E1651-AC5B-4378-829A-F590DD42A474}"/>
              </a:ext>
            </a:extLst>
          </p:cNvPr>
          <p:cNvPicPr>
            <a:picLocks noChangeAspect="1"/>
          </p:cNvPicPr>
          <p:nvPr/>
        </p:nvPicPr>
        <p:blipFill rotWithShape="1">
          <a:blip r:embed="rId6"/>
          <a:srcRect l="17932" r="19934" b="2"/>
          <a:stretch/>
        </p:blipFill>
        <p:spPr>
          <a:xfrm>
            <a:off x="5193928" y="3456432"/>
            <a:ext cx="4064598" cy="3401568"/>
          </a:xfrm>
          <a:custGeom>
            <a:avLst/>
            <a:gdLst/>
            <a:ahLst/>
            <a:cxnLst/>
            <a:rect l="l" t="t" r="r" b="b"/>
            <a:pathLst>
              <a:path w="4064598" h="3401568">
                <a:moveTo>
                  <a:pt x="749132" y="0"/>
                </a:moveTo>
                <a:lnTo>
                  <a:pt x="4064598" y="0"/>
                </a:lnTo>
                <a:lnTo>
                  <a:pt x="4059963" y="268360"/>
                </a:lnTo>
                <a:cubicBezTo>
                  <a:pt x="4022649" y="1346093"/>
                  <a:pt x="3782591" y="2345514"/>
                  <a:pt x="3394516" y="3186502"/>
                </a:cubicBezTo>
                <a:lnTo>
                  <a:pt x="3290055" y="3401568"/>
                </a:lnTo>
                <a:lnTo>
                  <a:pt x="0" y="3401568"/>
                </a:lnTo>
                <a:lnTo>
                  <a:pt x="79008" y="3238906"/>
                </a:lnTo>
                <a:cubicBezTo>
                  <a:pt x="502362" y="2321466"/>
                  <a:pt x="749563" y="1215476"/>
                  <a:pt x="749563" y="24956"/>
                </a:cubicBezTo>
                <a:close/>
              </a:path>
            </a:pathLst>
          </a:custGeom>
        </p:spPr>
      </p:pic>
      <p:sp>
        <p:nvSpPr>
          <p:cNvPr id="7" name="TextBox 6">
            <a:extLst>
              <a:ext uri="{FF2B5EF4-FFF2-40B4-BE49-F238E27FC236}">
                <a16:creationId xmlns:a16="http://schemas.microsoft.com/office/drawing/2014/main" id="{18FF3620-1559-4F2B-BE81-D58215563EE2}"/>
              </a:ext>
            </a:extLst>
          </p:cNvPr>
          <p:cNvSpPr txBox="1"/>
          <p:nvPr/>
        </p:nvSpPr>
        <p:spPr>
          <a:xfrm>
            <a:off x="0" y="6181344"/>
            <a:ext cx="12192000" cy="523220"/>
          </a:xfrm>
          <a:prstGeom prst="rect">
            <a:avLst/>
          </a:prstGeom>
          <a:solidFill>
            <a:srgbClr val="EE7990"/>
          </a:solidFill>
        </p:spPr>
        <p:txBody>
          <a:bodyPr wrap="square">
            <a:spAutoFit/>
          </a:bodyPr>
          <a:lstStyle/>
          <a:p>
            <a:pPr>
              <a:spcAft>
                <a:spcPts val="600"/>
              </a:spcAft>
            </a:pPr>
            <a:r>
              <a:rPr lang="en-GB" sz="2800" b="0" i="0" dirty="0">
                <a:solidFill>
                  <a:schemeClr val="bg1"/>
                </a:solidFill>
                <a:effectLst/>
                <a:latin typeface="Abadi" panose="020B0604020104020204" pitchFamily="34" charset="0"/>
              </a:rPr>
              <a:t>    Together, we’re creating a better, greener future for all our residents</a:t>
            </a:r>
            <a:endParaRPr lang="en-GB" sz="2800" dirty="0">
              <a:solidFill>
                <a:schemeClr val="bg1"/>
              </a:solidFill>
              <a:latin typeface="Abadi" panose="020B0604020104020204" pitchFamily="34" charset="0"/>
            </a:endParaRPr>
          </a:p>
        </p:txBody>
      </p:sp>
    </p:spTree>
    <p:extLst>
      <p:ext uri="{BB962C8B-B14F-4D97-AF65-F5344CB8AC3E}">
        <p14:creationId xmlns:p14="http://schemas.microsoft.com/office/powerpoint/2010/main" val="23468866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5B0E1-5FAC-49F4-835C-DB81563AD086}"/>
              </a:ext>
            </a:extLst>
          </p:cNvPr>
          <p:cNvSpPr>
            <a:spLocks noGrp="1"/>
          </p:cNvSpPr>
          <p:nvPr>
            <p:ph type="title"/>
          </p:nvPr>
        </p:nvSpPr>
        <p:spPr>
          <a:xfrm>
            <a:off x="838200" y="295111"/>
            <a:ext cx="10639926" cy="857412"/>
          </a:xfrm>
        </p:spPr>
        <p:txBody>
          <a:bodyPr>
            <a:normAutofit/>
          </a:bodyPr>
          <a:lstStyle/>
          <a:p>
            <a:r>
              <a:rPr lang="en-GB" sz="4000" dirty="0"/>
              <a:t>Digital supports our shared ambitions</a:t>
            </a:r>
          </a:p>
        </p:txBody>
      </p:sp>
      <p:grpSp>
        <p:nvGrpSpPr>
          <p:cNvPr id="3079" name="Group 3078">
            <a:extLst>
              <a:ext uri="{FF2B5EF4-FFF2-40B4-BE49-F238E27FC236}">
                <a16:creationId xmlns:a16="http://schemas.microsoft.com/office/drawing/2014/main" id="{3808839F-5FE3-4BDF-8A49-76BB728729DB}"/>
              </a:ext>
            </a:extLst>
          </p:cNvPr>
          <p:cNvGrpSpPr>
            <a:grpSpLocks noChangeAspect="1"/>
          </p:cNvGrpSpPr>
          <p:nvPr/>
        </p:nvGrpSpPr>
        <p:grpSpPr>
          <a:xfrm>
            <a:off x="839788" y="1327405"/>
            <a:ext cx="4943823" cy="3964203"/>
            <a:chOff x="-103025" y="1420697"/>
            <a:chExt cx="6060949" cy="4859966"/>
          </a:xfrm>
        </p:grpSpPr>
        <p:pic>
          <p:nvPicPr>
            <p:cNvPr id="15" name="Picture 14">
              <a:extLst>
                <a:ext uri="{FF2B5EF4-FFF2-40B4-BE49-F238E27FC236}">
                  <a16:creationId xmlns:a16="http://schemas.microsoft.com/office/drawing/2014/main" id="{B848B4A6-7A80-4BB2-98BB-DE1D9AED6A40}"/>
                </a:ext>
              </a:extLst>
            </p:cNvPr>
            <p:cNvPicPr>
              <a:picLocks noChangeAspect="1"/>
            </p:cNvPicPr>
            <p:nvPr/>
          </p:nvPicPr>
          <p:blipFill>
            <a:blip r:embed="rId3"/>
            <a:stretch>
              <a:fillRect/>
            </a:stretch>
          </p:blipFill>
          <p:spPr>
            <a:xfrm>
              <a:off x="698632" y="2144582"/>
              <a:ext cx="2019771" cy="2850840"/>
            </a:xfrm>
            <a:prstGeom prst="rect">
              <a:avLst/>
            </a:prstGeom>
            <a:ln>
              <a:solidFill>
                <a:schemeClr val="bg1">
                  <a:lumMod val="65000"/>
                </a:schemeClr>
              </a:solidFill>
            </a:ln>
          </p:spPr>
        </p:pic>
        <p:pic>
          <p:nvPicPr>
            <p:cNvPr id="17" name="Picture 16">
              <a:extLst>
                <a:ext uri="{FF2B5EF4-FFF2-40B4-BE49-F238E27FC236}">
                  <a16:creationId xmlns:a16="http://schemas.microsoft.com/office/drawing/2014/main" id="{4ACD0136-BBFE-4135-8568-270C61458DF3}"/>
                </a:ext>
              </a:extLst>
            </p:cNvPr>
            <p:cNvPicPr>
              <a:picLocks noChangeAspect="1"/>
            </p:cNvPicPr>
            <p:nvPr/>
          </p:nvPicPr>
          <p:blipFill>
            <a:blip r:embed="rId4"/>
            <a:stretch>
              <a:fillRect/>
            </a:stretch>
          </p:blipFill>
          <p:spPr>
            <a:xfrm>
              <a:off x="-103025" y="3275715"/>
              <a:ext cx="2038130" cy="2885365"/>
            </a:xfrm>
            <a:prstGeom prst="rect">
              <a:avLst/>
            </a:prstGeom>
            <a:ln>
              <a:solidFill>
                <a:schemeClr val="bg1">
                  <a:lumMod val="65000"/>
                </a:schemeClr>
              </a:solidFill>
            </a:ln>
          </p:spPr>
        </p:pic>
        <p:pic>
          <p:nvPicPr>
            <p:cNvPr id="31" name="Picture 30">
              <a:extLst>
                <a:ext uri="{FF2B5EF4-FFF2-40B4-BE49-F238E27FC236}">
                  <a16:creationId xmlns:a16="http://schemas.microsoft.com/office/drawing/2014/main" id="{967EABA4-9AB0-4E66-B26F-62CD90450B05}"/>
                </a:ext>
              </a:extLst>
            </p:cNvPr>
            <p:cNvPicPr>
              <a:picLocks noChangeAspect="1"/>
            </p:cNvPicPr>
            <p:nvPr/>
          </p:nvPicPr>
          <p:blipFill>
            <a:blip r:embed="rId5"/>
            <a:stretch>
              <a:fillRect/>
            </a:stretch>
          </p:blipFill>
          <p:spPr>
            <a:xfrm>
              <a:off x="2620680" y="1420697"/>
              <a:ext cx="2051971" cy="2885365"/>
            </a:xfrm>
            <a:prstGeom prst="rect">
              <a:avLst/>
            </a:prstGeom>
            <a:ln>
              <a:solidFill>
                <a:schemeClr val="bg1">
                  <a:lumMod val="65000"/>
                </a:schemeClr>
              </a:solidFill>
            </a:ln>
          </p:spPr>
        </p:pic>
        <p:pic>
          <p:nvPicPr>
            <p:cNvPr id="29" name="Picture 28">
              <a:extLst>
                <a:ext uri="{FF2B5EF4-FFF2-40B4-BE49-F238E27FC236}">
                  <a16:creationId xmlns:a16="http://schemas.microsoft.com/office/drawing/2014/main" id="{E9F0AEAC-EF62-4930-A39B-AA4AB8ECB0BA}"/>
                </a:ext>
              </a:extLst>
            </p:cNvPr>
            <p:cNvPicPr>
              <a:picLocks noChangeAspect="1"/>
            </p:cNvPicPr>
            <p:nvPr/>
          </p:nvPicPr>
          <p:blipFill>
            <a:blip r:embed="rId6"/>
            <a:stretch>
              <a:fillRect/>
            </a:stretch>
          </p:blipFill>
          <p:spPr>
            <a:xfrm>
              <a:off x="2243091" y="2771569"/>
              <a:ext cx="2051971" cy="2806321"/>
            </a:xfrm>
            <a:prstGeom prst="rect">
              <a:avLst/>
            </a:prstGeom>
            <a:ln>
              <a:solidFill>
                <a:schemeClr val="bg1">
                  <a:lumMod val="65000"/>
                </a:schemeClr>
              </a:solidFill>
            </a:ln>
          </p:spPr>
        </p:pic>
        <p:pic>
          <p:nvPicPr>
            <p:cNvPr id="21" name="Picture 20">
              <a:extLst>
                <a:ext uri="{FF2B5EF4-FFF2-40B4-BE49-F238E27FC236}">
                  <a16:creationId xmlns:a16="http://schemas.microsoft.com/office/drawing/2014/main" id="{AF328943-FBCE-45C9-99F5-8F469D96A591}"/>
                </a:ext>
              </a:extLst>
            </p:cNvPr>
            <p:cNvPicPr>
              <a:picLocks noChangeAspect="1"/>
            </p:cNvPicPr>
            <p:nvPr/>
          </p:nvPicPr>
          <p:blipFill>
            <a:blip r:embed="rId7"/>
            <a:stretch>
              <a:fillRect/>
            </a:stretch>
          </p:blipFill>
          <p:spPr>
            <a:xfrm>
              <a:off x="3947434" y="2991180"/>
              <a:ext cx="2010490" cy="2843942"/>
            </a:xfrm>
            <a:prstGeom prst="rect">
              <a:avLst/>
            </a:prstGeom>
            <a:ln>
              <a:solidFill>
                <a:schemeClr val="bg1">
                  <a:lumMod val="65000"/>
                </a:schemeClr>
              </a:solidFill>
            </a:ln>
          </p:spPr>
        </p:pic>
        <p:pic>
          <p:nvPicPr>
            <p:cNvPr id="23" name="Picture 22">
              <a:extLst>
                <a:ext uri="{FF2B5EF4-FFF2-40B4-BE49-F238E27FC236}">
                  <a16:creationId xmlns:a16="http://schemas.microsoft.com/office/drawing/2014/main" id="{FB5E158E-536A-4F2B-B91D-A61980094D3A}"/>
                </a:ext>
              </a:extLst>
            </p:cNvPr>
            <p:cNvPicPr>
              <a:picLocks noChangeAspect="1"/>
            </p:cNvPicPr>
            <p:nvPr/>
          </p:nvPicPr>
          <p:blipFill>
            <a:blip r:embed="rId8"/>
            <a:stretch>
              <a:fillRect/>
            </a:stretch>
          </p:blipFill>
          <p:spPr>
            <a:xfrm>
              <a:off x="1017556" y="4539186"/>
              <a:ext cx="3101288" cy="1741477"/>
            </a:xfrm>
            <a:prstGeom prst="rect">
              <a:avLst/>
            </a:prstGeom>
            <a:ln>
              <a:solidFill>
                <a:schemeClr val="bg1">
                  <a:lumMod val="65000"/>
                </a:schemeClr>
              </a:solidFill>
            </a:ln>
          </p:spPr>
        </p:pic>
        <p:pic>
          <p:nvPicPr>
            <p:cNvPr id="3073" name="Picture 3072">
              <a:extLst>
                <a:ext uri="{FF2B5EF4-FFF2-40B4-BE49-F238E27FC236}">
                  <a16:creationId xmlns:a16="http://schemas.microsoft.com/office/drawing/2014/main" id="{7D3F7F5D-0C3A-46ED-8F20-C6F9223AE918}"/>
                </a:ext>
              </a:extLst>
            </p:cNvPr>
            <p:cNvPicPr>
              <a:picLocks noChangeAspect="1"/>
            </p:cNvPicPr>
            <p:nvPr/>
          </p:nvPicPr>
          <p:blipFill>
            <a:blip r:embed="rId9"/>
            <a:stretch>
              <a:fillRect/>
            </a:stretch>
          </p:blipFill>
          <p:spPr>
            <a:xfrm>
              <a:off x="3492270" y="4136628"/>
              <a:ext cx="2136452" cy="1542874"/>
            </a:xfrm>
            <a:prstGeom prst="rect">
              <a:avLst/>
            </a:prstGeom>
            <a:ln>
              <a:solidFill>
                <a:schemeClr val="bg1">
                  <a:lumMod val="65000"/>
                </a:schemeClr>
              </a:solidFill>
            </a:ln>
          </p:spPr>
        </p:pic>
      </p:grpSp>
      <p:sp>
        <p:nvSpPr>
          <p:cNvPr id="40" name="Rectangle: Rounded Corners 39">
            <a:extLst>
              <a:ext uri="{FF2B5EF4-FFF2-40B4-BE49-F238E27FC236}">
                <a16:creationId xmlns:a16="http://schemas.microsoft.com/office/drawing/2014/main" id="{D489D942-0E8E-4B8C-8EF3-D4DFD7247334}"/>
              </a:ext>
            </a:extLst>
          </p:cNvPr>
          <p:cNvSpPr/>
          <p:nvPr/>
        </p:nvSpPr>
        <p:spPr>
          <a:xfrm>
            <a:off x="401781" y="1307009"/>
            <a:ext cx="2341145" cy="425323"/>
          </a:xfrm>
          <a:prstGeom prst="roundRect">
            <a:avLst>
              <a:gd name="adj" fmla="val 0"/>
            </a:avLst>
          </a:prstGeom>
          <a:solidFill>
            <a:srgbClr val="50626F"/>
          </a:solidFill>
          <a:ln w="25400" cap="flat" cmpd="sng" algn="ctr">
            <a:noFill/>
            <a:prstDash val="solid"/>
          </a:ln>
          <a:effectLst/>
        </p:spPr>
        <p:txBody>
          <a:bodyPr rot="0" spcFirstLastPara="1" vertOverflow="overflow" horzOverflow="overflow" vert="horz" wrap="square" lIns="27725" tIns="27725" rIns="27725" bIns="27725" numCol="1" spcCol="38100" rtlCol="0" anchor="ctr">
            <a:spAutoFit/>
          </a:bodyPr>
          <a:lstStyle/>
          <a:p>
            <a:pPr marL="0" marR="0" lvl="0" indent="0" algn="ctr" defTabSz="554492" rtl="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FFFFFF"/>
                </a:solidFill>
                <a:effectLst/>
                <a:uLnTx/>
                <a:uFillTx/>
                <a:latin typeface="Trebuchet MS" panose="020B0603020202020204"/>
                <a:ea typeface="+mn-ea"/>
                <a:cs typeface="Calibri"/>
              </a:rPr>
              <a:t>LOCALLY</a:t>
            </a:r>
          </a:p>
        </p:txBody>
      </p:sp>
      <p:grpSp>
        <p:nvGrpSpPr>
          <p:cNvPr id="3080" name="Group 3079">
            <a:extLst>
              <a:ext uri="{FF2B5EF4-FFF2-40B4-BE49-F238E27FC236}">
                <a16:creationId xmlns:a16="http://schemas.microsoft.com/office/drawing/2014/main" id="{83F212E3-8D0A-4C7B-92CD-AD79A5CA8E10}"/>
              </a:ext>
            </a:extLst>
          </p:cNvPr>
          <p:cNvGrpSpPr>
            <a:grpSpLocks noChangeAspect="1"/>
          </p:cNvGrpSpPr>
          <p:nvPr/>
        </p:nvGrpSpPr>
        <p:grpSpPr>
          <a:xfrm>
            <a:off x="6335099" y="1326182"/>
            <a:ext cx="4622419" cy="3953648"/>
            <a:chOff x="6594356" y="1556275"/>
            <a:chExt cx="5597644" cy="4787777"/>
          </a:xfrm>
        </p:grpSpPr>
        <p:pic>
          <p:nvPicPr>
            <p:cNvPr id="3074" name="Picture 2" descr="National Data Strategy">
              <a:extLst>
                <a:ext uri="{FF2B5EF4-FFF2-40B4-BE49-F238E27FC236}">
                  <a16:creationId xmlns:a16="http://schemas.microsoft.com/office/drawing/2014/main" id="{5929DC48-C491-41B8-92CD-DFB5AB20712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77790" y="1556275"/>
              <a:ext cx="2912484" cy="1640699"/>
            </a:xfrm>
            <a:prstGeom prst="rect">
              <a:avLst/>
            </a:prstGeom>
            <a:ln>
              <a:solidFill>
                <a:schemeClr val="bg1">
                  <a:lumMod val="65000"/>
                </a:schemeClr>
              </a:solidFill>
            </a:ln>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CDC7D4B-6DF8-44B2-B328-CD9D88FC8349}"/>
                </a:ext>
              </a:extLst>
            </p:cNvPr>
            <p:cNvPicPr>
              <a:picLocks noChangeAspect="1"/>
            </p:cNvPicPr>
            <p:nvPr/>
          </p:nvPicPr>
          <p:blipFill>
            <a:blip r:embed="rId11"/>
            <a:stretch>
              <a:fillRect/>
            </a:stretch>
          </p:blipFill>
          <p:spPr>
            <a:xfrm>
              <a:off x="6594356" y="3122475"/>
              <a:ext cx="2004912" cy="2841421"/>
            </a:xfrm>
            <a:prstGeom prst="rect">
              <a:avLst/>
            </a:prstGeom>
            <a:ln>
              <a:solidFill>
                <a:schemeClr val="bg1">
                  <a:lumMod val="65000"/>
                </a:schemeClr>
              </a:solidFill>
            </a:ln>
          </p:spPr>
        </p:pic>
        <p:pic>
          <p:nvPicPr>
            <p:cNvPr id="7" name="Picture 6">
              <a:extLst>
                <a:ext uri="{FF2B5EF4-FFF2-40B4-BE49-F238E27FC236}">
                  <a16:creationId xmlns:a16="http://schemas.microsoft.com/office/drawing/2014/main" id="{0092F7A1-00B6-410C-8B01-19318BE17DE8}"/>
                </a:ext>
              </a:extLst>
            </p:cNvPr>
            <p:cNvPicPr>
              <a:picLocks noChangeAspect="1"/>
            </p:cNvPicPr>
            <p:nvPr/>
          </p:nvPicPr>
          <p:blipFill>
            <a:blip r:embed="rId12"/>
            <a:stretch>
              <a:fillRect/>
            </a:stretch>
          </p:blipFill>
          <p:spPr>
            <a:xfrm>
              <a:off x="8380246" y="2852026"/>
              <a:ext cx="2004912" cy="2843942"/>
            </a:xfrm>
            <a:prstGeom prst="rect">
              <a:avLst/>
            </a:prstGeom>
            <a:ln>
              <a:solidFill>
                <a:schemeClr val="bg1">
                  <a:lumMod val="65000"/>
                </a:schemeClr>
              </a:solidFill>
            </a:ln>
          </p:spPr>
        </p:pic>
        <p:pic>
          <p:nvPicPr>
            <p:cNvPr id="3078" name="Picture 6" descr="Essential Digital Skills UK 2021 | Ipsos">
              <a:extLst>
                <a:ext uri="{FF2B5EF4-FFF2-40B4-BE49-F238E27FC236}">
                  <a16:creationId xmlns:a16="http://schemas.microsoft.com/office/drawing/2014/main" id="{4AEA590E-83BC-4C73-A954-98D3A3A75CC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084590" y="2136696"/>
              <a:ext cx="2770880" cy="1662067"/>
            </a:xfrm>
            <a:prstGeom prst="rect">
              <a:avLst/>
            </a:prstGeom>
            <a:ln>
              <a:solidFill>
                <a:schemeClr val="bg1">
                  <a:lumMod val="65000"/>
                </a:schemeClr>
              </a:solidFill>
            </a:ln>
            <a:extLst>
              <a:ext uri="{909E8E84-426E-40DD-AFC4-6F175D3DCCD1}">
                <a14:hiddenFill xmlns:a14="http://schemas.microsoft.com/office/drawing/2010/main">
                  <a:solidFill>
                    <a:srgbClr val="FFFFFF"/>
                  </a:solidFill>
                </a14:hiddenFill>
              </a:ext>
            </a:extLst>
          </p:spPr>
        </p:pic>
        <p:pic>
          <p:nvPicPr>
            <p:cNvPr id="3076" name="Picture 4" descr="Building a Digital Nation - Good Things Foundation">
              <a:extLst>
                <a:ext uri="{FF2B5EF4-FFF2-40B4-BE49-F238E27FC236}">
                  <a16:creationId xmlns:a16="http://schemas.microsoft.com/office/drawing/2014/main" id="{DC689861-9E11-49F9-8ED7-C2EBF48D2B50}"/>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971770" y="4723521"/>
              <a:ext cx="2290876" cy="1620531"/>
            </a:xfrm>
            <a:prstGeom prst="rect">
              <a:avLst/>
            </a:prstGeom>
            <a:ln>
              <a:solidFill>
                <a:schemeClr val="bg1">
                  <a:lumMod val="65000"/>
                </a:schemeClr>
              </a:solidFill>
            </a:ln>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614FC7AE-9926-4727-8FFD-7EC0AE0D02FA}"/>
                </a:ext>
              </a:extLst>
            </p:cNvPr>
            <p:cNvPicPr>
              <a:picLocks noChangeAspect="1"/>
            </p:cNvPicPr>
            <p:nvPr/>
          </p:nvPicPr>
          <p:blipFill>
            <a:blip r:embed="rId15"/>
            <a:stretch>
              <a:fillRect/>
            </a:stretch>
          </p:blipFill>
          <p:spPr>
            <a:xfrm>
              <a:off x="10187087" y="2967729"/>
              <a:ext cx="2004913" cy="2734254"/>
            </a:xfrm>
            <a:prstGeom prst="rect">
              <a:avLst/>
            </a:prstGeom>
            <a:ln>
              <a:solidFill>
                <a:schemeClr val="bg1">
                  <a:lumMod val="65000"/>
                </a:schemeClr>
              </a:solidFill>
            </a:ln>
          </p:spPr>
        </p:pic>
        <p:pic>
          <p:nvPicPr>
            <p:cNvPr id="11" name="Picture 10">
              <a:extLst>
                <a:ext uri="{FF2B5EF4-FFF2-40B4-BE49-F238E27FC236}">
                  <a16:creationId xmlns:a16="http://schemas.microsoft.com/office/drawing/2014/main" id="{11E62AF9-BF76-42AE-8D95-61A921582D0B}"/>
                </a:ext>
              </a:extLst>
            </p:cNvPr>
            <p:cNvPicPr>
              <a:picLocks noChangeAspect="1"/>
            </p:cNvPicPr>
            <p:nvPr/>
          </p:nvPicPr>
          <p:blipFill>
            <a:blip r:embed="rId16"/>
            <a:stretch>
              <a:fillRect/>
            </a:stretch>
          </p:blipFill>
          <p:spPr>
            <a:xfrm>
              <a:off x="8599268" y="4702460"/>
              <a:ext cx="2183431" cy="1466917"/>
            </a:xfrm>
            <a:prstGeom prst="rect">
              <a:avLst/>
            </a:prstGeom>
            <a:ln>
              <a:solidFill>
                <a:schemeClr val="bg1">
                  <a:lumMod val="65000"/>
                </a:schemeClr>
              </a:solidFill>
            </a:ln>
          </p:spPr>
        </p:pic>
      </p:grpSp>
      <p:sp>
        <p:nvSpPr>
          <p:cNvPr id="41" name="Rectangle: Rounded Corners 40">
            <a:extLst>
              <a:ext uri="{FF2B5EF4-FFF2-40B4-BE49-F238E27FC236}">
                <a16:creationId xmlns:a16="http://schemas.microsoft.com/office/drawing/2014/main" id="{38E67E80-5F48-4C13-ACC4-DD732C88D64A}"/>
              </a:ext>
            </a:extLst>
          </p:cNvPr>
          <p:cNvSpPr/>
          <p:nvPr/>
        </p:nvSpPr>
        <p:spPr>
          <a:xfrm>
            <a:off x="9492466" y="1307009"/>
            <a:ext cx="2341145" cy="425323"/>
          </a:xfrm>
          <a:prstGeom prst="roundRect">
            <a:avLst>
              <a:gd name="adj" fmla="val 0"/>
            </a:avLst>
          </a:prstGeom>
          <a:solidFill>
            <a:srgbClr val="50626F"/>
          </a:solidFill>
          <a:ln w="25400" cap="flat" cmpd="sng" algn="ctr">
            <a:noFill/>
            <a:prstDash val="solid"/>
          </a:ln>
          <a:effectLst/>
        </p:spPr>
        <p:txBody>
          <a:bodyPr rot="0" spcFirstLastPara="1" vertOverflow="overflow" horzOverflow="overflow" vert="horz" wrap="square" lIns="27725" tIns="27725" rIns="27725" bIns="27725" numCol="1" spcCol="38100" rtlCol="0" anchor="ctr">
            <a:spAutoFit/>
          </a:bodyPr>
          <a:lstStyle/>
          <a:p>
            <a:pPr marL="0" marR="0" lvl="0" indent="0" algn="ctr" defTabSz="554492" rtl="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FFFFFF"/>
                </a:solidFill>
                <a:effectLst/>
                <a:uLnTx/>
                <a:uFillTx/>
                <a:latin typeface="Trebuchet MS" panose="020B0603020202020204"/>
                <a:ea typeface="+mn-ea"/>
                <a:cs typeface="Calibri"/>
              </a:rPr>
              <a:t>NATIONALLY</a:t>
            </a:r>
          </a:p>
        </p:txBody>
      </p:sp>
      <p:sp>
        <p:nvSpPr>
          <p:cNvPr id="49" name="Rectangle 48">
            <a:extLst>
              <a:ext uri="{FF2B5EF4-FFF2-40B4-BE49-F238E27FC236}">
                <a16:creationId xmlns:a16="http://schemas.microsoft.com/office/drawing/2014/main" id="{0B3B3A69-8CF0-4728-A82C-7DAEC1256300}"/>
              </a:ext>
            </a:extLst>
          </p:cNvPr>
          <p:cNvSpPr/>
          <p:nvPr/>
        </p:nvSpPr>
        <p:spPr>
          <a:xfrm>
            <a:off x="7553628" y="5530457"/>
            <a:ext cx="1896035" cy="1008000"/>
          </a:xfrm>
          <a:prstGeom prst="rect">
            <a:avLst/>
          </a:prstGeom>
          <a:solidFill>
            <a:srgbClr val="FFDA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400" b="1" dirty="0">
                <a:solidFill>
                  <a:schemeClr val="bg1"/>
                </a:solidFill>
              </a:rPr>
              <a:t>More affordable places to call home </a:t>
            </a:r>
            <a:br>
              <a:rPr lang="en-GB" sz="1400" b="1" dirty="0">
                <a:solidFill>
                  <a:schemeClr val="bg1"/>
                </a:solidFill>
              </a:rPr>
            </a:br>
            <a:r>
              <a:rPr lang="en-GB" sz="1400" b="1" dirty="0">
                <a:solidFill>
                  <a:schemeClr val="bg1"/>
                </a:solidFill>
              </a:rPr>
              <a:t>in communities people are proud of</a:t>
            </a:r>
          </a:p>
        </p:txBody>
      </p:sp>
      <p:sp>
        <p:nvSpPr>
          <p:cNvPr id="50" name="Rectangle 49">
            <a:extLst>
              <a:ext uri="{FF2B5EF4-FFF2-40B4-BE49-F238E27FC236}">
                <a16:creationId xmlns:a16="http://schemas.microsoft.com/office/drawing/2014/main" id="{3E6DF4B5-BB3D-4278-826E-030C79F0BAC7}"/>
              </a:ext>
            </a:extLst>
          </p:cNvPr>
          <p:cNvSpPr/>
          <p:nvPr/>
        </p:nvSpPr>
        <p:spPr>
          <a:xfrm>
            <a:off x="401781" y="5530457"/>
            <a:ext cx="1896035" cy="1008000"/>
          </a:xfrm>
          <a:prstGeom prst="rect">
            <a:avLst/>
          </a:prstGeom>
          <a:solidFill>
            <a:srgbClr val="EE7990"/>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400" b="1" dirty="0">
                <a:solidFill>
                  <a:schemeClr val="bg1"/>
                </a:solidFill>
              </a:rPr>
              <a:t>Create West of England Sustainable Transport</a:t>
            </a:r>
          </a:p>
        </p:txBody>
      </p:sp>
      <p:sp>
        <p:nvSpPr>
          <p:cNvPr id="52" name="Rectangle 51">
            <a:extLst>
              <a:ext uri="{FF2B5EF4-FFF2-40B4-BE49-F238E27FC236}">
                <a16:creationId xmlns:a16="http://schemas.microsoft.com/office/drawing/2014/main" id="{87D62B75-C788-4158-97B0-418E58899C4E}"/>
              </a:ext>
            </a:extLst>
          </p:cNvPr>
          <p:cNvSpPr/>
          <p:nvPr/>
        </p:nvSpPr>
        <p:spPr>
          <a:xfrm>
            <a:off x="2785730" y="5530457"/>
            <a:ext cx="1896035" cy="1008000"/>
          </a:xfrm>
          <a:prstGeom prst="rect">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400" b="1" dirty="0">
                <a:solidFill>
                  <a:schemeClr val="bg1"/>
                </a:solidFill>
              </a:rPr>
              <a:t>Tackling the climate and ecological  emergency </a:t>
            </a:r>
          </a:p>
        </p:txBody>
      </p:sp>
      <p:sp>
        <p:nvSpPr>
          <p:cNvPr id="55" name="Rectangle 54">
            <a:extLst>
              <a:ext uri="{FF2B5EF4-FFF2-40B4-BE49-F238E27FC236}">
                <a16:creationId xmlns:a16="http://schemas.microsoft.com/office/drawing/2014/main" id="{CDDA67B7-B983-456C-A827-9B3AD3EBB4A7}"/>
              </a:ext>
            </a:extLst>
          </p:cNvPr>
          <p:cNvSpPr/>
          <p:nvPr/>
        </p:nvSpPr>
        <p:spPr>
          <a:xfrm>
            <a:off x="5169679" y="5530457"/>
            <a:ext cx="1896035" cy="1008000"/>
          </a:xfrm>
          <a:prstGeom prst="rect">
            <a:avLst/>
          </a:prstGeom>
          <a:ln w="381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400" b="1" dirty="0">
                <a:solidFill>
                  <a:schemeClr val="bg1"/>
                </a:solidFill>
              </a:rPr>
              <a:t>Secure decent jobs and training </a:t>
            </a:r>
          </a:p>
        </p:txBody>
      </p:sp>
      <p:sp>
        <p:nvSpPr>
          <p:cNvPr id="56" name="Rectangle 55">
            <a:extLst>
              <a:ext uri="{FF2B5EF4-FFF2-40B4-BE49-F238E27FC236}">
                <a16:creationId xmlns:a16="http://schemas.microsoft.com/office/drawing/2014/main" id="{6B93BC03-F3E2-439C-ACD4-88293861964A}"/>
              </a:ext>
            </a:extLst>
          </p:cNvPr>
          <p:cNvSpPr/>
          <p:nvPr/>
        </p:nvSpPr>
        <p:spPr>
          <a:xfrm>
            <a:off x="9937576" y="5530457"/>
            <a:ext cx="1896035" cy="1008000"/>
          </a:xfrm>
          <a:prstGeom prst="rect">
            <a:avLst/>
          </a:prstGeom>
          <a:solidFill>
            <a:srgbClr val="4C5F6C"/>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400" b="1" dirty="0">
                <a:solidFill>
                  <a:schemeClr val="bg1"/>
                </a:solidFill>
              </a:rPr>
              <a:t>Put the West of England on the map for national and global success</a:t>
            </a:r>
          </a:p>
        </p:txBody>
      </p:sp>
    </p:spTree>
    <p:extLst>
      <p:ext uri="{BB962C8B-B14F-4D97-AF65-F5344CB8AC3E}">
        <p14:creationId xmlns:p14="http://schemas.microsoft.com/office/powerpoint/2010/main" val="528315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99E14-16DD-4A09-893B-D1ED0B5F34B2}"/>
              </a:ext>
            </a:extLst>
          </p:cNvPr>
          <p:cNvSpPr>
            <a:spLocks noGrp="1"/>
          </p:cNvSpPr>
          <p:nvPr>
            <p:ph type="title"/>
          </p:nvPr>
        </p:nvSpPr>
        <p:spPr>
          <a:xfrm>
            <a:off x="838200" y="295111"/>
            <a:ext cx="10685882" cy="857412"/>
          </a:xfrm>
        </p:spPr>
        <p:txBody>
          <a:bodyPr>
            <a:normAutofit/>
          </a:bodyPr>
          <a:lstStyle/>
          <a:p>
            <a:r>
              <a:rPr lang="en-GB" sz="4400" dirty="0">
                <a:latin typeface="Trebuchet MS"/>
              </a:rPr>
              <a:t>Different Digital Pathways to impact</a:t>
            </a:r>
            <a:endParaRPr lang="en-GB" sz="4400" dirty="0"/>
          </a:p>
        </p:txBody>
      </p:sp>
      <p:pic>
        <p:nvPicPr>
          <p:cNvPr id="77" name="Picture 76" descr="Diagram&#10;&#10;Description automatically generated">
            <a:extLst>
              <a:ext uri="{FF2B5EF4-FFF2-40B4-BE49-F238E27FC236}">
                <a16:creationId xmlns:a16="http://schemas.microsoft.com/office/drawing/2014/main" id="{05EF521D-E6C4-4AB8-ACE1-C4ED1581D14C}"/>
              </a:ext>
            </a:extLst>
          </p:cNvPr>
          <p:cNvPicPr>
            <a:picLocks noChangeAspect="1"/>
          </p:cNvPicPr>
          <p:nvPr/>
        </p:nvPicPr>
        <p:blipFill>
          <a:blip r:embed="rId3"/>
          <a:stretch>
            <a:fillRect/>
          </a:stretch>
        </p:blipFill>
        <p:spPr>
          <a:xfrm>
            <a:off x="3053940" y="2104916"/>
            <a:ext cx="6084120" cy="3032524"/>
          </a:xfrm>
          <a:prstGeom prst="rect">
            <a:avLst/>
          </a:prstGeom>
        </p:spPr>
      </p:pic>
      <p:sp>
        <p:nvSpPr>
          <p:cNvPr id="86" name="TextBox 85">
            <a:extLst>
              <a:ext uri="{FF2B5EF4-FFF2-40B4-BE49-F238E27FC236}">
                <a16:creationId xmlns:a16="http://schemas.microsoft.com/office/drawing/2014/main" id="{BFE2EA38-6577-4E3F-83F3-FFE78612E7F2}"/>
              </a:ext>
            </a:extLst>
          </p:cNvPr>
          <p:cNvSpPr txBox="1"/>
          <p:nvPr/>
        </p:nvSpPr>
        <p:spPr>
          <a:xfrm>
            <a:off x="626269" y="2382376"/>
            <a:ext cx="3453982" cy="1277273"/>
          </a:xfrm>
          <a:prstGeom prst="rect">
            <a:avLst/>
          </a:prstGeom>
          <a:noFill/>
        </p:spPr>
        <p:txBody>
          <a:bodyPr wrap="square" rtlCol="0">
            <a:spAutoFit/>
          </a:bodyPr>
          <a:lstStyle/>
          <a:p>
            <a:r>
              <a:rPr lang="en-GB" sz="1200" dirty="0">
                <a:latin typeface="Avenir Next LT Pro" panose="020B0504020202020204" pitchFamily="34" charset="0"/>
              </a:rPr>
              <a:t>Start-up spaces, incubators &amp; accelerators</a:t>
            </a:r>
          </a:p>
          <a:p>
            <a:r>
              <a:rPr lang="en-GB" sz="1200" dirty="0">
                <a:latin typeface="Avenir Next LT Pro" panose="020B0504020202020204" pitchFamily="34" charset="0"/>
              </a:rPr>
              <a:t>Enhance business support capacity</a:t>
            </a:r>
          </a:p>
          <a:p>
            <a:r>
              <a:rPr lang="en-GB" sz="1200" dirty="0">
                <a:latin typeface="Avenir Next LT Pro" panose="020B0504020202020204" pitchFamily="34" charset="0"/>
              </a:rPr>
              <a:t>Test-beds &amp; living labs</a:t>
            </a:r>
            <a:endParaRPr lang="en-GB" sz="1200" dirty="0">
              <a:solidFill>
                <a:schemeClr val="accent2"/>
              </a:solidFill>
              <a:latin typeface="Avenir Next LT Pro" panose="020B0504020202020204" pitchFamily="34" charset="0"/>
            </a:endParaRPr>
          </a:p>
          <a:p>
            <a:pPr>
              <a:spcBef>
                <a:spcPts val="600"/>
              </a:spcBef>
            </a:pPr>
            <a:r>
              <a:rPr lang="en-GB" sz="1200" dirty="0">
                <a:solidFill>
                  <a:schemeClr val="accent2"/>
                </a:solidFill>
                <a:latin typeface="Avenir Next LT Pro" panose="020B0504020202020204" pitchFamily="34" charset="0"/>
              </a:rPr>
              <a:t>Business Innovation Fund</a:t>
            </a:r>
          </a:p>
          <a:p>
            <a:r>
              <a:rPr lang="en-GB" sz="1200" dirty="0">
                <a:solidFill>
                  <a:schemeClr val="accent2"/>
                </a:solidFill>
                <a:latin typeface="Avenir Next LT Pro" panose="020B0504020202020204" pitchFamily="34" charset="0"/>
              </a:rPr>
              <a:t>Future Transport Zone</a:t>
            </a:r>
          </a:p>
          <a:p>
            <a:r>
              <a:rPr lang="en-GB" sz="1200" dirty="0">
                <a:solidFill>
                  <a:schemeClr val="accent2"/>
                </a:solidFill>
                <a:latin typeface="Avenir Next LT Pro" panose="020B0504020202020204" pitchFamily="34" charset="0"/>
              </a:rPr>
              <a:t>Digital Hyper Hubs</a:t>
            </a:r>
          </a:p>
        </p:txBody>
      </p:sp>
      <p:sp>
        <p:nvSpPr>
          <p:cNvPr id="89" name="TextBox 88">
            <a:extLst>
              <a:ext uri="{FF2B5EF4-FFF2-40B4-BE49-F238E27FC236}">
                <a16:creationId xmlns:a16="http://schemas.microsoft.com/office/drawing/2014/main" id="{2F1693B5-2BD3-415A-A41C-FF24BE0DA973}"/>
              </a:ext>
            </a:extLst>
          </p:cNvPr>
          <p:cNvSpPr txBox="1"/>
          <p:nvPr/>
        </p:nvSpPr>
        <p:spPr>
          <a:xfrm>
            <a:off x="667918" y="4018403"/>
            <a:ext cx="3453982" cy="1092607"/>
          </a:xfrm>
          <a:prstGeom prst="rect">
            <a:avLst/>
          </a:prstGeom>
          <a:noFill/>
        </p:spPr>
        <p:txBody>
          <a:bodyPr wrap="square" rtlCol="0">
            <a:spAutoFit/>
          </a:bodyPr>
          <a:lstStyle/>
          <a:p>
            <a:r>
              <a:rPr lang="en-GB" sz="1200" dirty="0">
                <a:latin typeface="Avenir Next LT Pro" panose="020B0504020202020204" pitchFamily="34" charset="0"/>
              </a:rPr>
              <a:t>Fixed, mobile &amp; wireless connectivity</a:t>
            </a:r>
          </a:p>
          <a:p>
            <a:r>
              <a:rPr lang="en-GB" sz="1200" dirty="0">
                <a:latin typeface="Avenir Next LT Pro" panose="020B0504020202020204" pitchFamily="34" charset="0"/>
              </a:rPr>
              <a:t>Data &amp; content centres</a:t>
            </a:r>
          </a:p>
          <a:p>
            <a:r>
              <a:rPr lang="en-GB" sz="1200" dirty="0">
                <a:latin typeface="Avenir Next LT Pro" panose="020B0504020202020204" pitchFamily="34" charset="0"/>
              </a:rPr>
              <a:t>Internet exchanges</a:t>
            </a:r>
          </a:p>
          <a:p>
            <a:r>
              <a:rPr lang="en-GB" sz="1200" dirty="0">
                <a:latin typeface="Avenir Next LT Pro" panose="020B0504020202020204" pitchFamily="34" charset="0"/>
              </a:rPr>
              <a:t>Public assets &amp; regional scale</a:t>
            </a:r>
          </a:p>
          <a:p>
            <a:pPr>
              <a:spcBef>
                <a:spcPts val="600"/>
              </a:spcBef>
            </a:pPr>
            <a:r>
              <a:rPr lang="en-GB" sz="1200" dirty="0">
                <a:solidFill>
                  <a:schemeClr val="accent2"/>
                </a:solidFill>
                <a:latin typeface="Avenir Next LT Pro" panose="020B0504020202020204" pitchFamily="34" charset="0"/>
              </a:rPr>
              <a:t>WofE DCIA Pilot</a:t>
            </a:r>
          </a:p>
        </p:txBody>
      </p:sp>
      <p:sp>
        <p:nvSpPr>
          <p:cNvPr id="90" name="TextBox 89">
            <a:extLst>
              <a:ext uri="{FF2B5EF4-FFF2-40B4-BE49-F238E27FC236}">
                <a16:creationId xmlns:a16="http://schemas.microsoft.com/office/drawing/2014/main" id="{D06188C0-0DE0-4E83-AD6C-BC9E757763BA}"/>
              </a:ext>
            </a:extLst>
          </p:cNvPr>
          <p:cNvSpPr txBox="1"/>
          <p:nvPr/>
        </p:nvSpPr>
        <p:spPr>
          <a:xfrm>
            <a:off x="2700167" y="1247930"/>
            <a:ext cx="3453982" cy="1092607"/>
          </a:xfrm>
          <a:prstGeom prst="rect">
            <a:avLst/>
          </a:prstGeom>
          <a:noFill/>
        </p:spPr>
        <p:txBody>
          <a:bodyPr wrap="square" rtlCol="0">
            <a:spAutoFit/>
          </a:bodyPr>
          <a:lstStyle/>
          <a:p>
            <a:r>
              <a:rPr lang="en-GB" sz="1200" dirty="0">
                <a:latin typeface="Avenir Next LT Pro" panose="020B0504020202020204" pitchFamily="34" charset="0"/>
              </a:rPr>
              <a:t>Regional open data &amp; data hubs</a:t>
            </a:r>
          </a:p>
          <a:p>
            <a:r>
              <a:rPr lang="en-GB" sz="1200" dirty="0">
                <a:latin typeface="Avenir Next LT Pro" panose="020B0504020202020204" pitchFamily="34" charset="0"/>
              </a:rPr>
              <a:t>IoT networks</a:t>
            </a:r>
          </a:p>
          <a:p>
            <a:r>
              <a:rPr lang="en-GB" sz="1200" dirty="0">
                <a:latin typeface="Avenir Next LT Pro" panose="020B0504020202020204" pitchFamily="34" charset="0"/>
              </a:rPr>
              <a:t>Digital Twins &amp; AR/VR</a:t>
            </a:r>
          </a:p>
          <a:p>
            <a:pPr>
              <a:spcBef>
                <a:spcPts val="600"/>
              </a:spcBef>
            </a:pPr>
            <a:r>
              <a:rPr lang="en-GB" sz="1200" dirty="0">
                <a:solidFill>
                  <a:schemeClr val="accent2"/>
                </a:solidFill>
                <a:latin typeface="Avenir Next LT Pro" panose="020B0504020202020204" pitchFamily="34" charset="0"/>
              </a:rPr>
              <a:t>Regional Transport Data Hub (FTZ)</a:t>
            </a:r>
          </a:p>
          <a:p>
            <a:r>
              <a:rPr lang="en-GB" sz="1200" dirty="0">
                <a:solidFill>
                  <a:schemeClr val="accent2"/>
                </a:solidFill>
                <a:latin typeface="Avenir Next LT Pro" panose="020B0504020202020204" pitchFamily="34" charset="0"/>
              </a:rPr>
              <a:t>UMBRELLA &amp; OPCR</a:t>
            </a:r>
          </a:p>
        </p:txBody>
      </p:sp>
      <p:sp>
        <p:nvSpPr>
          <p:cNvPr id="91" name="TextBox 90">
            <a:extLst>
              <a:ext uri="{FF2B5EF4-FFF2-40B4-BE49-F238E27FC236}">
                <a16:creationId xmlns:a16="http://schemas.microsoft.com/office/drawing/2014/main" id="{C5E217C3-A626-4BF8-A79A-C2E50AB1E705}"/>
              </a:ext>
            </a:extLst>
          </p:cNvPr>
          <p:cNvSpPr txBox="1"/>
          <p:nvPr/>
        </p:nvSpPr>
        <p:spPr>
          <a:xfrm>
            <a:off x="7203062" y="1055279"/>
            <a:ext cx="3453982" cy="1092607"/>
          </a:xfrm>
          <a:prstGeom prst="rect">
            <a:avLst/>
          </a:prstGeom>
          <a:noFill/>
        </p:spPr>
        <p:txBody>
          <a:bodyPr wrap="square" rtlCol="0">
            <a:spAutoFit/>
          </a:bodyPr>
          <a:lstStyle/>
          <a:p>
            <a:r>
              <a:rPr lang="en-GB" sz="1200" dirty="0">
                <a:latin typeface="Avenir Next LT Pro" panose="020B0504020202020204" pitchFamily="34" charset="0"/>
              </a:rPr>
              <a:t>Shared vision &amp; ambition</a:t>
            </a:r>
          </a:p>
          <a:p>
            <a:r>
              <a:rPr lang="en-GB" sz="1200" dirty="0">
                <a:latin typeface="Avenir Next LT Pro" panose="020B0504020202020204" pitchFamily="34" charset="0"/>
              </a:rPr>
              <a:t>Clear digital policies &amp; strategy/roadmap</a:t>
            </a:r>
          </a:p>
          <a:p>
            <a:r>
              <a:rPr lang="en-GB" sz="1200" dirty="0">
                <a:latin typeface="Avenir Next LT Pro" panose="020B0504020202020204" pitchFamily="34" charset="0"/>
              </a:rPr>
              <a:t>Digital Champion(s)</a:t>
            </a:r>
          </a:p>
          <a:p>
            <a:pPr>
              <a:spcBef>
                <a:spcPts val="600"/>
              </a:spcBef>
            </a:pPr>
            <a:r>
              <a:rPr lang="en-GB" sz="1200" dirty="0">
                <a:solidFill>
                  <a:schemeClr val="accent2"/>
                </a:solidFill>
                <a:latin typeface="Avenir Next LT Pro" panose="020B0504020202020204" pitchFamily="34" charset="0"/>
              </a:rPr>
              <a:t>WofE Digital Plan</a:t>
            </a:r>
          </a:p>
          <a:p>
            <a:r>
              <a:rPr lang="en-GB" sz="1200" dirty="0">
                <a:solidFill>
                  <a:schemeClr val="accent2"/>
                </a:solidFill>
                <a:latin typeface="Avenir Next LT Pro" panose="020B0504020202020204" pitchFamily="34" charset="0"/>
              </a:rPr>
              <a:t>Digital Advisory Board???</a:t>
            </a:r>
          </a:p>
        </p:txBody>
      </p:sp>
      <p:sp>
        <p:nvSpPr>
          <p:cNvPr id="92" name="TextBox 91">
            <a:extLst>
              <a:ext uri="{FF2B5EF4-FFF2-40B4-BE49-F238E27FC236}">
                <a16:creationId xmlns:a16="http://schemas.microsoft.com/office/drawing/2014/main" id="{85E0DE8E-7C24-48FC-AB2A-0E51096E327E}"/>
              </a:ext>
            </a:extLst>
          </p:cNvPr>
          <p:cNvSpPr txBox="1"/>
          <p:nvPr/>
        </p:nvSpPr>
        <p:spPr>
          <a:xfrm>
            <a:off x="9138060" y="2307168"/>
            <a:ext cx="3053940" cy="1092607"/>
          </a:xfrm>
          <a:prstGeom prst="rect">
            <a:avLst/>
          </a:prstGeom>
          <a:noFill/>
        </p:spPr>
        <p:txBody>
          <a:bodyPr wrap="square" rtlCol="0">
            <a:spAutoFit/>
          </a:bodyPr>
          <a:lstStyle/>
          <a:p>
            <a:r>
              <a:rPr lang="en-GB" sz="1200" dirty="0">
                <a:latin typeface="Avenir Next LT Pro" panose="020B0504020202020204" pitchFamily="34" charset="0"/>
              </a:rPr>
              <a:t>Stakeholders &amp; coalition of the willing</a:t>
            </a:r>
          </a:p>
          <a:p>
            <a:r>
              <a:rPr lang="en-GB" sz="1200" dirty="0">
                <a:latin typeface="Avenir Next LT Pro" panose="020B0504020202020204" pitchFamily="34" charset="0"/>
              </a:rPr>
              <a:t>Joint funding bids</a:t>
            </a:r>
          </a:p>
          <a:p>
            <a:r>
              <a:rPr lang="en-GB" sz="1200" dirty="0">
                <a:latin typeface="Avenir Next LT Pro" panose="020B0504020202020204" pitchFamily="34" charset="0"/>
              </a:rPr>
              <a:t>Regional coordination &amp; project delivery</a:t>
            </a:r>
          </a:p>
          <a:p>
            <a:r>
              <a:rPr lang="en-GB" sz="1200" dirty="0">
                <a:latin typeface="Avenir Next LT Pro" panose="020B0504020202020204" pitchFamily="34" charset="0"/>
              </a:rPr>
              <a:t>Market engagement</a:t>
            </a:r>
          </a:p>
          <a:p>
            <a:pPr>
              <a:spcBef>
                <a:spcPts val="600"/>
              </a:spcBef>
            </a:pPr>
            <a:r>
              <a:rPr lang="en-GB" sz="1200" dirty="0">
                <a:solidFill>
                  <a:schemeClr val="accent2"/>
                </a:solidFill>
                <a:latin typeface="Avenir Next LT Pro" panose="020B0504020202020204" pitchFamily="34" charset="0"/>
              </a:rPr>
              <a:t>WofE Digital Office</a:t>
            </a:r>
          </a:p>
        </p:txBody>
      </p:sp>
      <p:sp>
        <p:nvSpPr>
          <p:cNvPr id="93" name="TextBox 92">
            <a:extLst>
              <a:ext uri="{FF2B5EF4-FFF2-40B4-BE49-F238E27FC236}">
                <a16:creationId xmlns:a16="http://schemas.microsoft.com/office/drawing/2014/main" id="{094C0DDF-3CFD-40C3-8980-A0FB89504898}"/>
              </a:ext>
            </a:extLst>
          </p:cNvPr>
          <p:cNvSpPr txBox="1"/>
          <p:nvPr/>
        </p:nvSpPr>
        <p:spPr>
          <a:xfrm>
            <a:off x="9086842" y="3926071"/>
            <a:ext cx="2437240" cy="1092607"/>
          </a:xfrm>
          <a:prstGeom prst="rect">
            <a:avLst/>
          </a:prstGeom>
          <a:noFill/>
        </p:spPr>
        <p:txBody>
          <a:bodyPr wrap="square" rtlCol="0">
            <a:spAutoFit/>
          </a:bodyPr>
          <a:lstStyle/>
          <a:p>
            <a:r>
              <a:rPr lang="en-GB" sz="1200" dirty="0">
                <a:latin typeface="Avenir Next LT Pro" panose="020B0504020202020204" pitchFamily="34" charset="0"/>
              </a:rPr>
              <a:t>Local residents &amp; businesses</a:t>
            </a:r>
          </a:p>
          <a:p>
            <a:r>
              <a:rPr lang="en-GB" sz="1200" dirty="0">
                <a:latin typeface="Avenir Next LT Pro" panose="020B0504020202020204" pitchFamily="34" charset="0"/>
              </a:rPr>
              <a:t>Academia, private &amp; third sector </a:t>
            </a:r>
          </a:p>
          <a:p>
            <a:r>
              <a:rPr lang="en-GB" sz="1200" dirty="0">
                <a:latin typeface="Avenir Next LT Pro" panose="020B0504020202020204" pitchFamily="34" charset="0"/>
              </a:rPr>
              <a:t>Government</a:t>
            </a:r>
          </a:p>
          <a:p>
            <a:r>
              <a:rPr lang="en-GB" sz="1200" dirty="0">
                <a:latin typeface="Avenir Next LT Pro" panose="020B0504020202020204" pitchFamily="34" charset="0"/>
              </a:rPr>
              <a:t>Community Groups</a:t>
            </a:r>
          </a:p>
          <a:p>
            <a:pPr>
              <a:spcBef>
                <a:spcPts val="600"/>
              </a:spcBef>
            </a:pPr>
            <a:r>
              <a:rPr lang="en-GB" sz="1200" dirty="0">
                <a:solidFill>
                  <a:schemeClr val="accent2"/>
                </a:solidFill>
                <a:latin typeface="Avenir Next LT Pro" panose="020B0504020202020204" pitchFamily="34" charset="0"/>
              </a:rPr>
              <a:t>DCIA Market Supplier Forum</a:t>
            </a:r>
            <a:endParaRPr lang="en-GB" sz="1200" dirty="0">
              <a:latin typeface="Avenir Next LT Pro" panose="020B0504020202020204" pitchFamily="34" charset="0"/>
            </a:endParaRPr>
          </a:p>
        </p:txBody>
      </p:sp>
      <p:sp>
        <p:nvSpPr>
          <p:cNvPr id="94" name="TextBox 93">
            <a:extLst>
              <a:ext uri="{FF2B5EF4-FFF2-40B4-BE49-F238E27FC236}">
                <a16:creationId xmlns:a16="http://schemas.microsoft.com/office/drawing/2014/main" id="{4CCA5AFF-3AF1-4B9A-B36B-AF5805AF3376}"/>
              </a:ext>
            </a:extLst>
          </p:cNvPr>
          <p:cNvSpPr txBox="1"/>
          <p:nvPr/>
        </p:nvSpPr>
        <p:spPr>
          <a:xfrm>
            <a:off x="6491079" y="5066248"/>
            <a:ext cx="3453982" cy="907941"/>
          </a:xfrm>
          <a:prstGeom prst="rect">
            <a:avLst/>
          </a:prstGeom>
          <a:noFill/>
        </p:spPr>
        <p:txBody>
          <a:bodyPr wrap="square" rtlCol="0">
            <a:spAutoFit/>
          </a:bodyPr>
          <a:lstStyle/>
          <a:p>
            <a:r>
              <a:rPr lang="en-GB" sz="1200" dirty="0">
                <a:latin typeface="Avenir Next LT Pro" panose="020B0504020202020204" pitchFamily="34" charset="0"/>
              </a:rPr>
              <a:t>Digital skills &amp; inclusion</a:t>
            </a:r>
          </a:p>
          <a:p>
            <a:r>
              <a:rPr lang="en-GB" sz="1200" dirty="0">
                <a:latin typeface="Avenir Next LT Pro" panose="020B0504020202020204" pitchFamily="34" charset="0"/>
              </a:rPr>
              <a:t>Local digital talent; attracting new talent</a:t>
            </a:r>
          </a:p>
          <a:p>
            <a:r>
              <a:rPr lang="en-GB" sz="1200" dirty="0">
                <a:latin typeface="Avenir Next LT Pro" panose="020B0504020202020204" pitchFamily="34" charset="0"/>
              </a:rPr>
              <a:t>Encouraging entrepreneurship</a:t>
            </a:r>
          </a:p>
          <a:p>
            <a:pPr>
              <a:spcBef>
                <a:spcPts val="600"/>
              </a:spcBef>
            </a:pPr>
            <a:r>
              <a:rPr lang="en-GB" sz="1200" dirty="0">
                <a:solidFill>
                  <a:schemeClr val="accent2"/>
                </a:solidFill>
                <a:latin typeface="Avenir Next LT Pro" panose="020B0504020202020204" pitchFamily="34" charset="0"/>
              </a:rPr>
              <a:t>Digital Skills Investment Partnership</a:t>
            </a:r>
            <a:endParaRPr lang="en-GB" sz="1200" dirty="0">
              <a:latin typeface="Avenir Next LT Pro" panose="020B0504020202020204" pitchFamily="34" charset="0"/>
            </a:endParaRPr>
          </a:p>
        </p:txBody>
      </p:sp>
      <p:sp>
        <p:nvSpPr>
          <p:cNvPr id="95" name="TextBox 94">
            <a:extLst>
              <a:ext uri="{FF2B5EF4-FFF2-40B4-BE49-F238E27FC236}">
                <a16:creationId xmlns:a16="http://schemas.microsoft.com/office/drawing/2014/main" id="{AF01BFB4-C57E-47F7-92A6-962BADA978B8}"/>
              </a:ext>
            </a:extLst>
          </p:cNvPr>
          <p:cNvSpPr txBox="1"/>
          <p:nvPr/>
        </p:nvSpPr>
        <p:spPr>
          <a:xfrm>
            <a:off x="2798410" y="4845209"/>
            <a:ext cx="3453982" cy="1092607"/>
          </a:xfrm>
          <a:prstGeom prst="rect">
            <a:avLst/>
          </a:prstGeom>
          <a:noFill/>
        </p:spPr>
        <p:txBody>
          <a:bodyPr wrap="square" rtlCol="0">
            <a:spAutoFit/>
          </a:bodyPr>
          <a:lstStyle/>
          <a:p>
            <a:r>
              <a:rPr lang="en-GB" sz="1200" dirty="0">
                <a:latin typeface="Avenir Next LT Pro" panose="020B0504020202020204" pitchFamily="34" charset="0"/>
              </a:rPr>
              <a:t>Inward investment</a:t>
            </a:r>
          </a:p>
          <a:p>
            <a:r>
              <a:rPr lang="en-GB" sz="1200" dirty="0">
                <a:latin typeface="Avenir Next LT Pro" panose="020B0504020202020204" pitchFamily="34" charset="0"/>
              </a:rPr>
              <a:t>Government funding</a:t>
            </a:r>
          </a:p>
          <a:p>
            <a:r>
              <a:rPr lang="en-GB" sz="1200" dirty="0">
                <a:latin typeface="Avenir Next LT Pro" panose="020B0504020202020204" pitchFamily="34" charset="0"/>
              </a:rPr>
              <a:t>Leverage public sector assets</a:t>
            </a:r>
          </a:p>
          <a:p>
            <a:pPr>
              <a:spcBef>
                <a:spcPts val="600"/>
              </a:spcBef>
            </a:pPr>
            <a:r>
              <a:rPr lang="en-GB" sz="1200" dirty="0">
                <a:solidFill>
                  <a:schemeClr val="accent2"/>
                </a:solidFill>
                <a:latin typeface="Avenir Next LT Pro" panose="020B0504020202020204" pitchFamily="34" charset="0"/>
              </a:rPr>
              <a:t>DCMS Grants &amp; Influence Fund</a:t>
            </a:r>
          </a:p>
          <a:p>
            <a:r>
              <a:rPr lang="en-GB" sz="1200" dirty="0">
                <a:solidFill>
                  <a:schemeClr val="accent2"/>
                </a:solidFill>
                <a:latin typeface="Avenir Next LT Pro" panose="020B0504020202020204" pitchFamily="34" charset="0"/>
              </a:rPr>
              <a:t>Project Gigabit Investment </a:t>
            </a:r>
            <a:endParaRPr lang="en-GB" sz="1200" dirty="0">
              <a:latin typeface="Avenir Next LT Pro" panose="020B0504020202020204" pitchFamily="34" charset="0"/>
            </a:endParaRPr>
          </a:p>
        </p:txBody>
      </p:sp>
      <p:sp>
        <p:nvSpPr>
          <p:cNvPr id="4" name="TextBox 3">
            <a:extLst>
              <a:ext uri="{FF2B5EF4-FFF2-40B4-BE49-F238E27FC236}">
                <a16:creationId xmlns:a16="http://schemas.microsoft.com/office/drawing/2014/main" id="{09DD84DE-B3B5-4307-A5DF-B145633FDBF7}"/>
              </a:ext>
            </a:extLst>
          </p:cNvPr>
          <p:cNvSpPr txBox="1"/>
          <p:nvPr/>
        </p:nvSpPr>
        <p:spPr>
          <a:xfrm>
            <a:off x="3727472" y="-869820"/>
            <a:ext cx="6511402" cy="523220"/>
          </a:xfrm>
          <a:prstGeom prst="rect">
            <a:avLst/>
          </a:prstGeom>
          <a:noFill/>
        </p:spPr>
        <p:txBody>
          <a:bodyPr wrap="square" rtlCol="0">
            <a:spAutoFit/>
          </a:bodyPr>
          <a:lstStyle/>
          <a:p>
            <a:r>
              <a:rPr lang="en-GB" sz="1400" dirty="0">
                <a:highlight>
                  <a:srgbClr val="808080"/>
                </a:highlight>
              </a:rPr>
              <a:t>Slide deck – heavy quickly – provide BLUF and slow reveal…</a:t>
            </a:r>
          </a:p>
          <a:p>
            <a:r>
              <a:rPr lang="en-GB" sz="1400" dirty="0">
                <a:highlight>
                  <a:srgbClr val="808080"/>
                </a:highlight>
              </a:rPr>
              <a:t>Systems approach – how to do.</a:t>
            </a:r>
          </a:p>
        </p:txBody>
      </p:sp>
      <p:sp>
        <p:nvSpPr>
          <p:cNvPr id="22" name="TextBox 21">
            <a:extLst>
              <a:ext uri="{FF2B5EF4-FFF2-40B4-BE49-F238E27FC236}">
                <a16:creationId xmlns:a16="http://schemas.microsoft.com/office/drawing/2014/main" id="{E1D624C8-EDEE-42CE-B927-E81FD3F9ED7A}"/>
              </a:ext>
            </a:extLst>
          </p:cNvPr>
          <p:cNvSpPr txBox="1"/>
          <p:nvPr/>
        </p:nvSpPr>
        <p:spPr>
          <a:xfrm>
            <a:off x="-15972" y="6101043"/>
            <a:ext cx="12192000" cy="523220"/>
          </a:xfrm>
          <a:prstGeom prst="rect">
            <a:avLst/>
          </a:prstGeom>
          <a:solidFill>
            <a:srgbClr val="EE7990"/>
          </a:solidFill>
        </p:spPr>
        <p:txBody>
          <a:bodyPr wrap="square">
            <a:spAutoFit/>
          </a:bodyPr>
          <a:lstStyle/>
          <a:p>
            <a:pPr>
              <a:spcAft>
                <a:spcPts val="600"/>
              </a:spcAft>
            </a:pPr>
            <a:r>
              <a:rPr lang="en-GB" sz="2800" b="0" i="0" dirty="0">
                <a:solidFill>
                  <a:schemeClr val="bg1"/>
                </a:solidFill>
                <a:effectLst/>
                <a:latin typeface="Abadi" panose="020B0604020104020204" pitchFamily="34" charset="0"/>
              </a:rPr>
              <a:t>    Smart </a:t>
            </a:r>
            <a:r>
              <a:rPr lang="en-GB" sz="2800" dirty="0">
                <a:solidFill>
                  <a:schemeClr val="bg1"/>
                </a:solidFill>
                <a:latin typeface="Abadi" panose="020B0604020104020204" pitchFamily="34" charset="0"/>
              </a:rPr>
              <a:t>people and places - learning, adapting, responding - better outcomes</a:t>
            </a:r>
          </a:p>
        </p:txBody>
      </p:sp>
      <p:sp>
        <p:nvSpPr>
          <p:cNvPr id="23" name="TextBox 22">
            <a:extLst>
              <a:ext uri="{FF2B5EF4-FFF2-40B4-BE49-F238E27FC236}">
                <a16:creationId xmlns:a16="http://schemas.microsoft.com/office/drawing/2014/main" id="{49883025-DE25-4CFE-8D1C-4B87276F0406}"/>
              </a:ext>
            </a:extLst>
          </p:cNvPr>
          <p:cNvSpPr txBox="1"/>
          <p:nvPr/>
        </p:nvSpPr>
        <p:spPr>
          <a:xfrm>
            <a:off x="7421142" y="6620724"/>
            <a:ext cx="4770858" cy="230832"/>
          </a:xfrm>
          <a:prstGeom prst="rect">
            <a:avLst/>
          </a:prstGeom>
          <a:noFill/>
        </p:spPr>
        <p:txBody>
          <a:bodyPr wrap="none" rtlCol="0">
            <a:spAutoFit/>
          </a:bodyPr>
          <a:lstStyle/>
          <a:p>
            <a:r>
              <a:rPr lang="en-GB" sz="900" dirty="0">
                <a:solidFill>
                  <a:srgbClr val="50626F"/>
                </a:solidFill>
              </a:rPr>
              <a:t>*Adapted from: </a:t>
            </a:r>
            <a:r>
              <a:rPr lang="en-GB" sz="900" dirty="0">
                <a:solidFill>
                  <a:srgbClr val="50626F"/>
                </a:solidFill>
                <a:hlinkClick r:id="rId4"/>
              </a:rPr>
              <a:t>Blueprint for cities and regions as launch pads for digital transformation</a:t>
            </a:r>
            <a:endParaRPr lang="en-GB" sz="900" dirty="0">
              <a:solidFill>
                <a:srgbClr val="50626F"/>
              </a:solidFill>
            </a:endParaRPr>
          </a:p>
        </p:txBody>
      </p:sp>
    </p:spTree>
    <p:extLst>
      <p:ext uri="{BB962C8B-B14F-4D97-AF65-F5344CB8AC3E}">
        <p14:creationId xmlns:p14="http://schemas.microsoft.com/office/powerpoint/2010/main" val="1879170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E1598ACC-8527-4410-B9EA-CB57B6D67DBA}"/>
              </a:ext>
            </a:extLst>
          </p:cNvPr>
          <p:cNvSpPr txBox="1">
            <a:spLocks/>
          </p:cNvSpPr>
          <p:nvPr/>
        </p:nvSpPr>
        <p:spPr>
          <a:xfrm>
            <a:off x="838199" y="2559661"/>
            <a:ext cx="7177756" cy="361730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50626F"/>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rgbClr val="50626F"/>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rgbClr val="50626F"/>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rgbClr val="50626F"/>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rgbClr val="50626F"/>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GB" sz="2000" dirty="0">
                <a:latin typeface="Trebuchet MS"/>
              </a:rPr>
              <a:t>Post-code lottery – access to decent broadband depends on location; impact greater in deprived areas</a:t>
            </a:r>
          </a:p>
          <a:p>
            <a:pPr>
              <a:lnSpc>
                <a:spcPct val="110000"/>
              </a:lnSpc>
            </a:pPr>
            <a:r>
              <a:rPr lang="en-GB" sz="2000" dirty="0">
                <a:latin typeface="Trebuchet MS"/>
              </a:rPr>
              <a:t>If you live in the Bournville Estate (Weston-super-Mare), Frampton Cotterell (South Gloucestershire) or Stockwood </a:t>
            </a:r>
            <a:br>
              <a:rPr lang="en-GB" sz="2000" dirty="0">
                <a:latin typeface="Trebuchet MS"/>
              </a:rPr>
            </a:br>
            <a:r>
              <a:rPr lang="en-GB" sz="2000" dirty="0">
                <a:latin typeface="Trebuchet MS"/>
              </a:rPr>
              <a:t>in Bristol you’re loosing the lottery*</a:t>
            </a:r>
          </a:p>
          <a:p>
            <a:pPr>
              <a:lnSpc>
                <a:spcPct val="110000"/>
              </a:lnSpc>
            </a:pPr>
            <a:r>
              <a:rPr lang="en-GB" sz="2000" dirty="0">
                <a:latin typeface="Trebuchet MS"/>
              </a:rPr>
              <a:t>Developing a Digital Infrastructure Roadmap to fast-track roll-out of better broadband across our region (fixed, mobile and wireless)</a:t>
            </a:r>
          </a:p>
          <a:p>
            <a:pPr>
              <a:lnSpc>
                <a:spcPct val="110000"/>
              </a:lnSpc>
            </a:pPr>
            <a:r>
              <a:rPr lang="en-GB" sz="2000" dirty="0">
                <a:latin typeface="Trebuchet MS"/>
              </a:rPr>
              <a:t>Aiming at 95%, then universal gigabit-capable coverage</a:t>
            </a:r>
          </a:p>
        </p:txBody>
      </p:sp>
      <p:sp>
        <p:nvSpPr>
          <p:cNvPr id="2" name="Title 1">
            <a:extLst>
              <a:ext uri="{FF2B5EF4-FFF2-40B4-BE49-F238E27FC236}">
                <a16:creationId xmlns:a16="http://schemas.microsoft.com/office/drawing/2014/main" id="{B19CBF4E-226B-4755-A76F-2A2BF0FB8DE3}"/>
              </a:ext>
            </a:extLst>
          </p:cNvPr>
          <p:cNvSpPr>
            <a:spLocks noGrp="1"/>
          </p:cNvSpPr>
          <p:nvPr>
            <p:ph type="title"/>
          </p:nvPr>
        </p:nvSpPr>
        <p:spPr>
          <a:xfrm>
            <a:off x="838199" y="295111"/>
            <a:ext cx="10925175" cy="857412"/>
          </a:xfrm>
        </p:spPr>
        <p:txBody>
          <a:bodyPr>
            <a:noAutofit/>
          </a:bodyPr>
          <a:lstStyle/>
          <a:p>
            <a:r>
              <a:rPr lang="en-GB" sz="4000" dirty="0">
                <a:latin typeface="Trebuchet MS"/>
              </a:rPr>
              <a:t>Putting in the foundations</a:t>
            </a:r>
            <a:endParaRPr lang="en-GB" sz="4000" dirty="0"/>
          </a:p>
        </p:txBody>
      </p:sp>
      <p:graphicFrame>
        <p:nvGraphicFramePr>
          <p:cNvPr id="5" name="Table 6">
            <a:extLst>
              <a:ext uri="{FF2B5EF4-FFF2-40B4-BE49-F238E27FC236}">
                <a16:creationId xmlns:a16="http://schemas.microsoft.com/office/drawing/2014/main" id="{E3396CCB-624F-4AE1-BB42-B11F1755DA8D}"/>
              </a:ext>
            </a:extLst>
          </p:cNvPr>
          <p:cNvGraphicFramePr>
            <a:graphicFrameLocks noGrp="1"/>
          </p:cNvGraphicFramePr>
          <p:nvPr/>
        </p:nvGraphicFramePr>
        <p:xfrm>
          <a:off x="1051102" y="1410977"/>
          <a:ext cx="10365480" cy="1022400"/>
        </p:xfrm>
        <a:graphic>
          <a:graphicData uri="http://schemas.openxmlformats.org/drawingml/2006/table">
            <a:tbl>
              <a:tblPr firstRow="1" bandRow="1">
                <a:tableStyleId>{93296810-A885-4BE3-A3E7-6D5BEEA58F35}</a:tableStyleId>
              </a:tblPr>
              <a:tblGrid>
                <a:gridCol w="7668000">
                  <a:extLst>
                    <a:ext uri="{9D8B030D-6E8A-4147-A177-3AD203B41FA5}">
                      <a16:colId xmlns:a16="http://schemas.microsoft.com/office/drawing/2014/main" val="3332330370"/>
                    </a:ext>
                  </a:extLst>
                </a:gridCol>
                <a:gridCol w="2697480">
                  <a:extLst>
                    <a:ext uri="{9D8B030D-6E8A-4147-A177-3AD203B41FA5}">
                      <a16:colId xmlns:a16="http://schemas.microsoft.com/office/drawing/2014/main" val="2247595366"/>
                    </a:ext>
                  </a:extLst>
                </a:gridCol>
              </a:tblGrid>
              <a:tr h="962110">
                <a:tc>
                  <a:txBody>
                    <a:bodyPr/>
                    <a:lstStyle/>
                    <a:p>
                      <a:pPr marL="0" algn="l" defTabSz="914400" rtl="0" eaLnBrk="1" latinLnBrk="0" hangingPunct="1">
                        <a:spcAft>
                          <a:spcPts val="400"/>
                        </a:spcAft>
                      </a:pPr>
                      <a:r>
                        <a:rPr kumimoji="0" lang="en-GB" sz="2000" b="1" i="0" u="none" strike="noStrike" kern="1200" cap="none" spc="0" normalizeH="0" baseline="0" dirty="0">
                          <a:ln>
                            <a:noFill/>
                          </a:ln>
                          <a:solidFill>
                            <a:prstClr val="white"/>
                          </a:solidFill>
                          <a:effectLst/>
                          <a:uLnTx/>
                          <a:uFillTx/>
                          <a:latin typeface="Trebuchet MS" panose="020B0603020202020204"/>
                          <a:ea typeface="+mn-ea"/>
                          <a:cs typeface="+mn-cs"/>
                        </a:rPr>
                        <a:t>Digital Infrastructure </a:t>
                      </a:r>
                      <a:r>
                        <a:rPr kumimoji="0" lang="en-GB" sz="2000" b="0" i="0" u="none" strike="noStrike" kern="1200" cap="none" spc="0" normalizeH="0" baseline="0" dirty="0">
                          <a:ln>
                            <a:noFill/>
                          </a:ln>
                          <a:solidFill>
                            <a:prstClr val="white"/>
                          </a:solidFill>
                          <a:effectLst/>
                          <a:uLnTx/>
                          <a:uFillTx/>
                          <a:latin typeface="Trebuchet MS" panose="020B0603020202020204"/>
                          <a:ea typeface="+mn-ea"/>
                          <a:cs typeface="+mn-cs"/>
                        </a:rPr>
                        <a:t>– Everyone in the region is digitally connected, with access to world–class digital infrastructure that is fast, secure and reliable</a:t>
                      </a:r>
                    </a:p>
                  </a:txBody>
                  <a:tcPr marL="54000" marR="54000" marT="54000" marB="54000">
                    <a:lnR w="76200" cap="flat" cmpd="sng" algn="ctr">
                      <a:solidFill>
                        <a:schemeClr val="bg1"/>
                      </a:solidFill>
                      <a:prstDash val="solid"/>
                      <a:round/>
                      <a:headEnd type="none" w="med" len="med"/>
                      <a:tailEnd type="none" w="med" len="med"/>
                    </a:lnR>
                    <a:lnB w="76200" cap="flat" cmpd="sng" algn="ctr">
                      <a:solidFill>
                        <a:schemeClr val="bg1"/>
                      </a:solidFill>
                      <a:prstDash val="solid"/>
                      <a:round/>
                      <a:headEnd type="none" w="med" len="med"/>
                      <a:tailEnd type="none" w="med" len="med"/>
                    </a:lnB>
                    <a:solidFill>
                      <a:srgbClr val="6EC8DE"/>
                    </a:solidFill>
                  </a:tcPr>
                </a:tc>
                <a:tc>
                  <a:txBody>
                    <a:bodyPr/>
                    <a:lstStyle/>
                    <a:p>
                      <a:pPr marL="36000" algn="l" defTabSz="914400" rtl="0" eaLnBrk="1" latinLnBrk="0" hangingPunct="1">
                        <a:spcAft>
                          <a:spcPts val="400"/>
                        </a:spcAft>
                      </a:pPr>
                      <a:r>
                        <a:rPr kumimoji="0" lang="en-GB" sz="2000" b="1" i="0" u="none" strike="noStrike" kern="1200" cap="none" spc="0" normalizeH="0" baseline="0" dirty="0">
                          <a:ln>
                            <a:noFill/>
                          </a:ln>
                          <a:solidFill>
                            <a:prstClr val="white"/>
                          </a:solidFill>
                          <a:effectLst/>
                          <a:uLnTx/>
                          <a:uFillTx/>
                          <a:latin typeface="Trebuchet MS" panose="020B0603020202020204"/>
                          <a:ea typeface="+mn-ea"/>
                          <a:cs typeface="+mn-cs"/>
                        </a:rPr>
                        <a:t>Universal Connectivity</a:t>
                      </a:r>
                    </a:p>
                  </a:txBody>
                  <a:tcPr marL="54000" marR="54000" marT="54000" marB="54000"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76200" cap="flat" cmpd="sng" algn="ctr">
                      <a:solidFill>
                        <a:schemeClr val="bg1"/>
                      </a:solidFill>
                      <a:prstDash val="solid"/>
                      <a:round/>
                      <a:headEnd type="none" w="med" len="med"/>
                      <a:tailEnd type="none" w="med" len="med"/>
                    </a:lnB>
                    <a:solidFill>
                      <a:srgbClr val="6EC8DE">
                        <a:alpha val="50196"/>
                      </a:srgbClr>
                    </a:solidFill>
                  </a:tcPr>
                </a:tc>
                <a:extLst>
                  <a:ext uri="{0D108BD9-81ED-4DB2-BD59-A6C34878D82A}">
                    <a16:rowId xmlns:a16="http://schemas.microsoft.com/office/drawing/2014/main" val="1943287109"/>
                  </a:ext>
                </a:extLst>
              </a:tr>
            </a:tbl>
          </a:graphicData>
        </a:graphic>
      </p:graphicFrame>
      <p:sp>
        <p:nvSpPr>
          <p:cNvPr id="6" name="Rectangle: Rounded Corners 5">
            <a:extLst>
              <a:ext uri="{FF2B5EF4-FFF2-40B4-BE49-F238E27FC236}">
                <a16:creationId xmlns:a16="http://schemas.microsoft.com/office/drawing/2014/main" id="{E3C8D987-767D-4119-BDD3-A8AEF6F3E1EF}"/>
              </a:ext>
            </a:extLst>
          </p:cNvPr>
          <p:cNvSpPr/>
          <p:nvPr/>
        </p:nvSpPr>
        <p:spPr>
          <a:xfrm>
            <a:off x="838200" y="1107956"/>
            <a:ext cx="1796143" cy="332990"/>
          </a:xfrm>
          <a:prstGeom prst="roundRect">
            <a:avLst>
              <a:gd name="adj" fmla="val 0"/>
            </a:avLst>
          </a:prstGeom>
          <a:solidFill>
            <a:srgbClr val="50626F"/>
          </a:solidFill>
          <a:ln w="25400" cap="flat" cmpd="sng" algn="ctr">
            <a:noFill/>
            <a:prstDash val="solid"/>
          </a:ln>
          <a:effectLst/>
        </p:spPr>
        <p:txBody>
          <a:bodyPr rot="0" spcFirstLastPara="1" vertOverflow="overflow" horzOverflow="overflow" vert="horz" wrap="square" lIns="27725" tIns="27725" rIns="27725" bIns="27725" numCol="1" spcCol="38100" rtlCol="0" anchor="ctr">
            <a:spAutoFit/>
          </a:bodyPr>
          <a:lstStyle/>
          <a:p>
            <a:pPr algn="ctr" defTabSz="554492">
              <a:defRPr/>
            </a:pPr>
            <a:r>
              <a:rPr lang="en-GB" b="1" kern="0" dirty="0">
                <a:solidFill>
                  <a:srgbClr val="FFFFFF"/>
                </a:solidFill>
                <a:latin typeface="+mj-lt"/>
                <a:cs typeface="Calibri"/>
              </a:rPr>
              <a:t>FOCUS AREA</a:t>
            </a:r>
          </a:p>
        </p:txBody>
      </p:sp>
      <p:sp>
        <p:nvSpPr>
          <p:cNvPr id="7" name="Rectangle: Rounded Corners 6">
            <a:extLst>
              <a:ext uri="{FF2B5EF4-FFF2-40B4-BE49-F238E27FC236}">
                <a16:creationId xmlns:a16="http://schemas.microsoft.com/office/drawing/2014/main" id="{FBE6246D-F98B-46A7-BDA1-FF7309A17CCE}"/>
              </a:ext>
            </a:extLst>
          </p:cNvPr>
          <p:cNvSpPr/>
          <p:nvPr/>
        </p:nvSpPr>
        <p:spPr>
          <a:xfrm>
            <a:off x="8479971" y="1147854"/>
            <a:ext cx="1484217" cy="332990"/>
          </a:xfrm>
          <a:prstGeom prst="roundRect">
            <a:avLst>
              <a:gd name="adj" fmla="val 0"/>
            </a:avLst>
          </a:prstGeom>
          <a:solidFill>
            <a:srgbClr val="50626F"/>
          </a:solidFill>
          <a:ln w="25400" cap="flat" cmpd="sng" algn="ctr">
            <a:noFill/>
            <a:prstDash val="solid"/>
          </a:ln>
          <a:effectLst/>
        </p:spPr>
        <p:txBody>
          <a:bodyPr rot="0" spcFirstLastPara="1" vertOverflow="overflow" horzOverflow="overflow" vert="horz" wrap="square" lIns="27725" tIns="27725" rIns="27725" bIns="27725" numCol="1" spcCol="38100" rtlCol="0" anchor="ctr">
            <a:spAutoFit/>
          </a:bodyPr>
          <a:lstStyle/>
          <a:p>
            <a:pPr algn="ctr" defTabSz="554492">
              <a:defRPr/>
            </a:pPr>
            <a:r>
              <a:rPr lang="en-GB" b="1" kern="0" dirty="0">
                <a:solidFill>
                  <a:srgbClr val="FFFFFF"/>
                </a:solidFill>
                <a:latin typeface="+mj-lt"/>
                <a:cs typeface="Calibri"/>
              </a:rPr>
              <a:t>AMBITION</a:t>
            </a:r>
          </a:p>
        </p:txBody>
      </p:sp>
      <p:grpSp>
        <p:nvGrpSpPr>
          <p:cNvPr id="10" name="Group 9">
            <a:extLst>
              <a:ext uri="{FF2B5EF4-FFF2-40B4-BE49-F238E27FC236}">
                <a16:creationId xmlns:a16="http://schemas.microsoft.com/office/drawing/2014/main" id="{C523AF20-B226-4620-9345-AF0AC8C3B5D8}"/>
              </a:ext>
            </a:extLst>
          </p:cNvPr>
          <p:cNvGrpSpPr/>
          <p:nvPr/>
        </p:nvGrpSpPr>
        <p:grpSpPr>
          <a:xfrm>
            <a:off x="7717475" y="2068861"/>
            <a:ext cx="4493425" cy="4108102"/>
            <a:chOff x="5411795" y="1843508"/>
            <a:chExt cx="4493425" cy="4108102"/>
          </a:xfrm>
        </p:grpSpPr>
        <p:pic>
          <p:nvPicPr>
            <p:cNvPr id="11" name="Picture 4" descr="west-of-england-map - WENP">
              <a:extLst>
                <a:ext uri="{FF2B5EF4-FFF2-40B4-BE49-F238E27FC236}">
                  <a16:creationId xmlns:a16="http://schemas.microsoft.com/office/drawing/2014/main" id="{0F223EC1-CC96-4AA0-857B-FB1931ACBDBF}"/>
                </a:ext>
              </a:extLst>
            </p:cNvPr>
            <p:cNvPicPr>
              <a:picLocks noChangeAspect="1" noChangeArrowheads="1"/>
            </p:cNvPicPr>
            <p:nvPr/>
          </p:nvPicPr>
          <p:blipFill>
            <a:blip r:embed="rId2">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5573975" y="1843508"/>
              <a:ext cx="4200525" cy="3543300"/>
            </a:xfrm>
            <a:prstGeom prst="rect">
              <a:avLst/>
            </a:prstGeom>
            <a:noFill/>
            <a:extLst>
              <a:ext uri="{909E8E84-426E-40DD-AFC4-6F175D3DCCD1}">
                <a14:hiddenFill xmlns:a14="http://schemas.microsoft.com/office/drawing/2010/main">
                  <a:solidFill>
                    <a:srgbClr val="FFFFFF"/>
                  </a:solidFill>
                </a14:hiddenFill>
              </a:ext>
            </a:extLst>
          </p:spPr>
        </p:pic>
        <p:sp>
          <p:nvSpPr>
            <p:cNvPr id="12" name="Arrow: Right 11">
              <a:extLst>
                <a:ext uri="{FF2B5EF4-FFF2-40B4-BE49-F238E27FC236}">
                  <a16:creationId xmlns:a16="http://schemas.microsoft.com/office/drawing/2014/main" id="{EDE1209E-4AB4-46A4-9B19-D6F10EE65F50}"/>
                </a:ext>
              </a:extLst>
            </p:cNvPr>
            <p:cNvSpPr/>
            <p:nvPr/>
          </p:nvSpPr>
          <p:spPr>
            <a:xfrm rot="17098601">
              <a:off x="8280961" y="3098199"/>
              <a:ext cx="468000" cy="828000"/>
            </a:xfrm>
            <a:prstGeom prst="rightArrow">
              <a:avLst/>
            </a:prstGeom>
            <a:solidFill>
              <a:schemeClr val="accent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Arrow: Right 12">
              <a:extLst>
                <a:ext uri="{FF2B5EF4-FFF2-40B4-BE49-F238E27FC236}">
                  <a16:creationId xmlns:a16="http://schemas.microsoft.com/office/drawing/2014/main" id="{07CD4064-FD52-4C72-9CE1-464B274554A7}"/>
                </a:ext>
              </a:extLst>
            </p:cNvPr>
            <p:cNvSpPr/>
            <p:nvPr/>
          </p:nvSpPr>
          <p:spPr>
            <a:xfrm rot="6232315" flipV="1">
              <a:off x="7363413" y="4096823"/>
              <a:ext cx="468000" cy="828000"/>
            </a:xfrm>
            <a:prstGeom prst="rightArrow">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8BCF22F8-102A-4B6A-A0B3-D40AFCF1DAA6}"/>
                </a:ext>
              </a:extLst>
            </p:cNvPr>
            <p:cNvSpPr txBox="1"/>
            <p:nvPr/>
          </p:nvSpPr>
          <p:spPr>
            <a:xfrm>
              <a:off x="5411795" y="5471479"/>
              <a:ext cx="4493425" cy="480131"/>
            </a:xfrm>
            <a:prstGeom prst="rect">
              <a:avLst/>
            </a:prstGeom>
            <a:noFill/>
          </p:spPr>
          <p:txBody>
            <a:bodyPr wrap="square">
              <a:spAutoFit/>
            </a:bodyPr>
            <a:lstStyle/>
            <a:p>
              <a:pPr marR="0" lvl="0" algn="ctr" defTabSz="914400" rtl="0" eaLnBrk="1" fontAlgn="auto" latinLnBrk="0" hangingPunct="1">
                <a:lnSpc>
                  <a:spcPct val="90000"/>
                </a:lnSpc>
                <a:spcBef>
                  <a:spcPts val="1000"/>
                </a:spcBef>
                <a:spcAft>
                  <a:spcPts val="0"/>
                </a:spcAft>
                <a:buClrTx/>
                <a:buSzTx/>
                <a:tabLst/>
                <a:defRPr/>
              </a:pPr>
              <a:r>
                <a:rPr lang="en-GB" sz="1400" spc="-10" dirty="0">
                  <a:solidFill>
                    <a:srgbClr val="50626F"/>
                  </a:solidFill>
                  <a:latin typeface="Avenir Next LT Pro" panose="020B0504020202020204" pitchFamily="34" charset="0"/>
                  <a:ea typeface="Yu Mincho" panose="02020400000000000000" pitchFamily="18" charset="-128"/>
                  <a:cs typeface="Arial" panose="020B0604020202020204" pitchFamily="34" charset="0"/>
                </a:rPr>
                <a:t>Emerging levelling up issue - B&amp;NES and NCS risk being left wrong side of the gigabit digital divide</a:t>
              </a:r>
            </a:p>
          </p:txBody>
        </p:sp>
      </p:grpSp>
      <p:sp>
        <p:nvSpPr>
          <p:cNvPr id="3" name="TextBox 2">
            <a:extLst>
              <a:ext uri="{FF2B5EF4-FFF2-40B4-BE49-F238E27FC236}">
                <a16:creationId xmlns:a16="http://schemas.microsoft.com/office/drawing/2014/main" id="{C83BCC28-6BAF-47CB-938D-7548019E9C1C}"/>
              </a:ext>
            </a:extLst>
          </p:cNvPr>
          <p:cNvSpPr txBox="1"/>
          <p:nvPr/>
        </p:nvSpPr>
        <p:spPr>
          <a:xfrm>
            <a:off x="753646" y="6299756"/>
            <a:ext cx="2467342" cy="261610"/>
          </a:xfrm>
          <a:prstGeom prst="rect">
            <a:avLst/>
          </a:prstGeom>
          <a:noFill/>
        </p:spPr>
        <p:txBody>
          <a:bodyPr wrap="none" rtlCol="0">
            <a:spAutoFit/>
          </a:bodyPr>
          <a:lstStyle/>
          <a:p>
            <a:r>
              <a:rPr lang="en-GB" sz="1100" dirty="0">
                <a:solidFill>
                  <a:srgbClr val="50626F"/>
                </a:solidFill>
              </a:rPr>
              <a:t>*Source: </a:t>
            </a:r>
            <a:r>
              <a:rPr lang="en-GB" sz="1100" dirty="0">
                <a:solidFill>
                  <a:srgbClr val="50626F"/>
                </a:solidFill>
                <a:hlinkClick r:id="rId3"/>
              </a:rPr>
              <a:t>Digital Exclusion Risk Index</a:t>
            </a:r>
            <a:endParaRPr lang="en-GB" sz="1100" dirty="0">
              <a:solidFill>
                <a:srgbClr val="50626F"/>
              </a:solidFill>
            </a:endParaRPr>
          </a:p>
        </p:txBody>
      </p:sp>
    </p:spTree>
    <p:extLst>
      <p:ext uri="{BB962C8B-B14F-4D97-AF65-F5344CB8AC3E}">
        <p14:creationId xmlns:p14="http://schemas.microsoft.com/office/powerpoint/2010/main" val="34634518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173D7-5D67-466E-AF09-4F8DA8877A58}"/>
              </a:ext>
            </a:extLst>
          </p:cNvPr>
          <p:cNvSpPr>
            <a:spLocks noGrp="1"/>
          </p:cNvSpPr>
          <p:nvPr>
            <p:ph type="title"/>
          </p:nvPr>
        </p:nvSpPr>
        <p:spPr>
          <a:xfrm>
            <a:off x="133257" y="96654"/>
            <a:ext cx="10557531" cy="939973"/>
          </a:xfrm>
        </p:spPr>
        <p:txBody>
          <a:bodyPr>
            <a:normAutofit/>
          </a:bodyPr>
          <a:lstStyle/>
          <a:p>
            <a:r>
              <a:rPr lang="en-GB" sz="4000" dirty="0"/>
              <a:t>DCIA, digital and transformation</a:t>
            </a:r>
          </a:p>
        </p:txBody>
      </p:sp>
      <p:grpSp>
        <p:nvGrpSpPr>
          <p:cNvPr id="40" name="Group 39">
            <a:extLst>
              <a:ext uri="{FF2B5EF4-FFF2-40B4-BE49-F238E27FC236}">
                <a16:creationId xmlns:a16="http://schemas.microsoft.com/office/drawing/2014/main" id="{58D09D7C-5DFD-4EFA-B4D4-46FBBD3867C2}"/>
              </a:ext>
            </a:extLst>
          </p:cNvPr>
          <p:cNvGrpSpPr/>
          <p:nvPr/>
        </p:nvGrpSpPr>
        <p:grpSpPr>
          <a:xfrm>
            <a:off x="9710468" y="45930"/>
            <a:ext cx="2348274" cy="1336751"/>
            <a:chOff x="9762923" y="711356"/>
            <a:chExt cx="2514492" cy="2514493"/>
          </a:xfrm>
        </p:grpSpPr>
        <p:sp>
          <p:nvSpPr>
            <p:cNvPr id="36" name="Star: 12 Points 35">
              <a:extLst>
                <a:ext uri="{FF2B5EF4-FFF2-40B4-BE49-F238E27FC236}">
                  <a16:creationId xmlns:a16="http://schemas.microsoft.com/office/drawing/2014/main" id="{1EA656AB-9A85-429E-B222-BF10A969ADA2}"/>
                </a:ext>
              </a:extLst>
            </p:cNvPr>
            <p:cNvSpPr/>
            <p:nvPr/>
          </p:nvSpPr>
          <p:spPr>
            <a:xfrm>
              <a:off x="9762923" y="711356"/>
              <a:ext cx="2514492" cy="2514493"/>
            </a:xfrm>
            <a:prstGeom prst="star12">
              <a:avLst/>
            </a:prstGeom>
            <a:ln w="28575">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dirty="0"/>
            </a:p>
          </p:txBody>
        </p:sp>
        <p:sp>
          <p:nvSpPr>
            <p:cNvPr id="38" name="TextBox 37">
              <a:extLst>
                <a:ext uri="{FF2B5EF4-FFF2-40B4-BE49-F238E27FC236}">
                  <a16:creationId xmlns:a16="http://schemas.microsoft.com/office/drawing/2014/main" id="{119BD1A5-32A4-4902-8D2E-700FD450818B}"/>
                </a:ext>
              </a:extLst>
            </p:cNvPr>
            <p:cNvSpPr txBox="1"/>
            <p:nvPr/>
          </p:nvSpPr>
          <p:spPr>
            <a:xfrm>
              <a:off x="9924387" y="1219267"/>
              <a:ext cx="2191563" cy="1563145"/>
            </a:xfrm>
            <a:prstGeom prst="rect">
              <a:avLst/>
            </a:prstGeom>
            <a:noFill/>
            <a:ln>
              <a:noFill/>
            </a:ln>
          </p:spPr>
          <p:txBody>
            <a:bodyPr wrap="square" lIns="0" tIns="0" rIns="0" bIns="0" rtlCol="0">
              <a:spAutoFit/>
            </a:bodyPr>
            <a:lstStyle/>
            <a:p>
              <a:pPr algn="ctr"/>
              <a:r>
                <a:rPr lang="en-GB" b="1" dirty="0">
                  <a:solidFill>
                    <a:schemeClr val="tx1">
                      <a:lumMod val="65000"/>
                      <a:lumOff val="35000"/>
                    </a:schemeClr>
                  </a:solidFill>
                </a:rPr>
                <a:t>Regional Innovation Priorities</a:t>
              </a:r>
            </a:p>
          </p:txBody>
        </p:sp>
      </p:grpSp>
      <p:pic>
        <p:nvPicPr>
          <p:cNvPr id="39" name="Picture 38">
            <a:extLst>
              <a:ext uri="{FF2B5EF4-FFF2-40B4-BE49-F238E27FC236}">
                <a16:creationId xmlns:a16="http://schemas.microsoft.com/office/drawing/2014/main" id="{6FD782B0-F9FC-468A-B0B9-38F6C18F0E8A}"/>
              </a:ext>
            </a:extLst>
          </p:cNvPr>
          <p:cNvPicPr>
            <a:picLocks noChangeAspect="1"/>
          </p:cNvPicPr>
          <p:nvPr/>
        </p:nvPicPr>
        <p:blipFill>
          <a:blip r:embed="rId3"/>
          <a:stretch>
            <a:fillRect/>
          </a:stretch>
        </p:blipFill>
        <p:spPr>
          <a:xfrm>
            <a:off x="9674864" y="1492996"/>
            <a:ext cx="2486680" cy="5271523"/>
          </a:xfrm>
          <a:prstGeom prst="rect">
            <a:avLst/>
          </a:prstGeom>
        </p:spPr>
      </p:pic>
      <p:sp>
        <p:nvSpPr>
          <p:cNvPr id="66" name="Arrow: Right 65">
            <a:extLst>
              <a:ext uri="{FF2B5EF4-FFF2-40B4-BE49-F238E27FC236}">
                <a16:creationId xmlns:a16="http://schemas.microsoft.com/office/drawing/2014/main" id="{4AF4072D-35A0-40BD-8A36-4EAC9C8CB0DD}"/>
              </a:ext>
            </a:extLst>
          </p:cNvPr>
          <p:cNvSpPr/>
          <p:nvPr/>
        </p:nvSpPr>
        <p:spPr>
          <a:xfrm>
            <a:off x="7752041" y="2551934"/>
            <a:ext cx="1800000" cy="165600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dirty="0"/>
              <a:t>WofE Digital Office</a:t>
            </a:r>
          </a:p>
        </p:txBody>
      </p:sp>
      <p:sp>
        <p:nvSpPr>
          <p:cNvPr id="67" name="Arrow: Right 66">
            <a:extLst>
              <a:ext uri="{FF2B5EF4-FFF2-40B4-BE49-F238E27FC236}">
                <a16:creationId xmlns:a16="http://schemas.microsoft.com/office/drawing/2014/main" id="{E4F41484-74E6-4767-BD93-50BEB781CE6D}"/>
              </a:ext>
            </a:extLst>
          </p:cNvPr>
          <p:cNvSpPr/>
          <p:nvPr/>
        </p:nvSpPr>
        <p:spPr>
          <a:xfrm>
            <a:off x="4286776" y="2542284"/>
            <a:ext cx="1548000" cy="1657475"/>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dirty="0"/>
              <a:t>New ways of working</a:t>
            </a:r>
          </a:p>
        </p:txBody>
      </p:sp>
      <p:grpSp>
        <p:nvGrpSpPr>
          <p:cNvPr id="80" name="Group 79">
            <a:extLst>
              <a:ext uri="{FF2B5EF4-FFF2-40B4-BE49-F238E27FC236}">
                <a16:creationId xmlns:a16="http://schemas.microsoft.com/office/drawing/2014/main" id="{E64436DE-C51B-45BA-8167-539DD0308721}"/>
              </a:ext>
            </a:extLst>
          </p:cNvPr>
          <p:cNvGrpSpPr/>
          <p:nvPr/>
        </p:nvGrpSpPr>
        <p:grpSpPr>
          <a:xfrm>
            <a:off x="1514149" y="2938483"/>
            <a:ext cx="1500357" cy="1499581"/>
            <a:chOff x="9762923" y="711356"/>
            <a:chExt cx="2923832" cy="2923832"/>
          </a:xfrm>
        </p:grpSpPr>
        <p:sp>
          <p:nvSpPr>
            <p:cNvPr id="81" name="Star: 12 Points 80">
              <a:extLst>
                <a:ext uri="{FF2B5EF4-FFF2-40B4-BE49-F238E27FC236}">
                  <a16:creationId xmlns:a16="http://schemas.microsoft.com/office/drawing/2014/main" id="{8AAA218D-DD58-4DCE-AB26-0578564724FB}"/>
                </a:ext>
              </a:extLst>
            </p:cNvPr>
            <p:cNvSpPr/>
            <p:nvPr/>
          </p:nvSpPr>
          <p:spPr>
            <a:xfrm>
              <a:off x="9762923" y="711356"/>
              <a:ext cx="2923832" cy="2923832"/>
            </a:xfrm>
            <a:prstGeom prst="star12">
              <a:avLst/>
            </a:prstGeom>
            <a:ln w="28575">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dirty="0"/>
            </a:p>
          </p:txBody>
        </p:sp>
        <p:sp>
          <p:nvSpPr>
            <p:cNvPr id="82" name="TextBox 81">
              <a:extLst>
                <a:ext uri="{FF2B5EF4-FFF2-40B4-BE49-F238E27FC236}">
                  <a16:creationId xmlns:a16="http://schemas.microsoft.com/office/drawing/2014/main" id="{C220ADAF-5299-434A-A845-0462FF1A4794}"/>
                </a:ext>
              </a:extLst>
            </p:cNvPr>
            <p:cNvSpPr txBox="1"/>
            <p:nvPr/>
          </p:nvSpPr>
          <p:spPr>
            <a:xfrm>
              <a:off x="10182796" y="1878695"/>
              <a:ext cx="2084083" cy="540083"/>
            </a:xfrm>
            <a:prstGeom prst="rect">
              <a:avLst/>
            </a:prstGeom>
            <a:noFill/>
            <a:ln>
              <a:noFill/>
            </a:ln>
          </p:spPr>
          <p:txBody>
            <a:bodyPr wrap="square" lIns="0" tIns="0" rIns="0" bIns="0" rtlCol="0">
              <a:spAutoFit/>
            </a:bodyPr>
            <a:lstStyle/>
            <a:p>
              <a:pPr algn="ctr"/>
              <a:r>
                <a:rPr lang="en-GB" b="1" dirty="0">
                  <a:solidFill>
                    <a:schemeClr val="tx1">
                      <a:lumMod val="65000"/>
                      <a:lumOff val="35000"/>
                    </a:schemeClr>
                  </a:solidFill>
                </a:rPr>
                <a:t>DCIA</a:t>
              </a:r>
            </a:p>
          </p:txBody>
        </p:sp>
      </p:grpSp>
      <p:grpSp>
        <p:nvGrpSpPr>
          <p:cNvPr id="4" name="Group 3">
            <a:extLst>
              <a:ext uri="{FF2B5EF4-FFF2-40B4-BE49-F238E27FC236}">
                <a16:creationId xmlns:a16="http://schemas.microsoft.com/office/drawing/2014/main" id="{FBE3E35E-F809-4E12-81A1-7BA7C89996B2}"/>
              </a:ext>
            </a:extLst>
          </p:cNvPr>
          <p:cNvGrpSpPr/>
          <p:nvPr/>
        </p:nvGrpSpPr>
        <p:grpSpPr>
          <a:xfrm>
            <a:off x="5873326" y="1192194"/>
            <a:ext cx="1886754" cy="5474720"/>
            <a:chOff x="5532019" y="1158272"/>
            <a:chExt cx="1886754" cy="5474720"/>
          </a:xfrm>
        </p:grpSpPr>
        <p:sp>
          <p:nvSpPr>
            <p:cNvPr id="7" name="TextBox 6">
              <a:extLst>
                <a:ext uri="{FF2B5EF4-FFF2-40B4-BE49-F238E27FC236}">
                  <a16:creationId xmlns:a16="http://schemas.microsoft.com/office/drawing/2014/main" id="{76D73CD5-E499-44CB-8BF9-B3E2E73CE429}"/>
                </a:ext>
              </a:extLst>
            </p:cNvPr>
            <p:cNvSpPr txBox="1"/>
            <p:nvPr/>
          </p:nvSpPr>
          <p:spPr>
            <a:xfrm>
              <a:off x="5618970" y="1158272"/>
              <a:ext cx="1620000" cy="369332"/>
            </a:xfrm>
            <a:prstGeom prst="rect">
              <a:avLst/>
            </a:prstGeom>
            <a:solidFill>
              <a:schemeClr val="accent2"/>
            </a:solidFill>
            <a:ln w="57150">
              <a:solidFill>
                <a:srgbClr val="E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dirty="0"/>
                <a:t>Digital Plan</a:t>
              </a:r>
            </a:p>
          </p:txBody>
        </p:sp>
        <p:grpSp>
          <p:nvGrpSpPr>
            <p:cNvPr id="60" name="Group 59">
              <a:extLst>
                <a:ext uri="{FF2B5EF4-FFF2-40B4-BE49-F238E27FC236}">
                  <a16:creationId xmlns:a16="http://schemas.microsoft.com/office/drawing/2014/main" id="{809D1719-5E43-44B3-B627-C3B00843866E}"/>
                </a:ext>
              </a:extLst>
            </p:cNvPr>
            <p:cNvGrpSpPr/>
            <p:nvPr/>
          </p:nvGrpSpPr>
          <p:grpSpPr>
            <a:xfrm>
              <a:off x="5532019" y="2421835"/>
              <a:ext cx="1886754" cy="4161497"/>
              <a:chOff x="5448036" y="2049167"/>
              <a:chExt cx="1886754" cy="4161497"/>
            </a:xfrm>
          </p:grpSpPr>
          <p:grpSp>
            <p:nvGrpSpPr>
              <p:cNvPr id="61" name="Group 60">
                <a:extLst>
                  <a:ext uri="{FF2B5EF4-FFF2-40B4-BE49-F238E27FC236}">
                    <a16:creationId xmlns:a16="http://schemas.microsoft.com/office/drawing/2014/main" id="{631DCD8A-0EEF-4D21-B9E2-8DEAE4008934}"/>
                  </a:ext>
                </a:extLst>
              </p:cNvPr>
              <p:cNvGrpSpPr/>
              <p:nvPr/>
            </p:nvGrpSpPr>
            <p:grpSpPr>
              <a:xfrm>
                <a:off x="5448036" y="4647338"/>
                <a:ext cx="1886754" cy="1563326"/>
                <a:chOff x="494988" y="4860000"/>
                <a:chExt cx="1886754" cy="1563326"/>
              </a:xfrm>
            </p:grpSpPr>
            <p:pic>
              <p:nvPicPr>
                <p:cNvPr id="86" name="Graphic 85" descr="Lights On with solid fill">
                  <a:extLst>
                    <a:ext uri="{FF2B5EF4-FFF2-40B4-BE49-F238E27FC236}">
                      <a16:creationId xmlns:a16="http://schemas.microsoft.com/office/drawing/2014/main" id="{EA415254-DDFE-4C5C-8705-3107AE67174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88365" y="4860000"/>
                  <a:ext cx="900000" cy="900000"/>
                </a:xfrm>
                <a:prstGeom prst="rect">
                  <a:avLst/>
                </a:prstGeom>
              </p:spPr>
            </p:pic>
            <p:sp>
              <p:nvSpPr>
                <p:cNvPr id="87" name="TextBox 86">
                  <a:extLst>
                    <a:ext uri="{FF2B5EF4-FFF2-40B4-BE49-F238E27FC236}">
                      <a16:creationId xmlns:a16="http://schemas.microsoft.com/office/drawing/2014/main" id="{930719FB-8331-46C8-AC64-602CF549A6F4}"/>
                    </a:ext>
                  </a:extLst>
                </p:cNvPr>
                <p:cNvSpPr txBox="1"/>
                <p:nvPr/>
              </p:nvSpPr>
              <p:spPr>
                <a:xfrm>
                  <a:off x="494988" y="5715440"/>
                  <a:ext cx="1886754" cy="707886"/>
                </a:xfrm>
                <a:prstGeom prst="rect">
                  <a:avLst/>
                </a:prstGeom>
                <a:noFill/>
                <a:ln>
                  <a:noFill/>
                </a:ln>
              </p:spPr>
              <p:txBody>
                <a:bodyPr wrap="square">
                  <a:spAutoFit/>
                </a:bodyPr>
                <a:lstStyle/>
                <a:p>
                  <a:pPr algn="ctr"/>
                  <a:r>
                    <a:rPr lang="en-GB" sz="2000" b="1" spc="-10" dirty="0">
                      <a:solidFill>
                        <a:srgbClr val="50626F"/>
                      </a:solidFill>
                      <a:latin typeface="Speak Pro" panose="020B0504020101020102" pitchFamily="34" charset="0"/>
                      <a:ea typeface="Yu Mincho" panose="02020400000000000000" pitchFamily="18" charset="-128"/>
                      <a:cs typeface="Arial" panose="020B0604020202020204" pitchFamily="34" charset="0"/>
                    </a:rPr>
                    <a:t>More Digital </a:t>
                  </a:r>
                  <a:br>
                    <a:rPr lang="en-GB" sz="2000" b="1" spc="-10" dirty="0">
                      <a:solidFill>
                        <a:srgbClr val="50626F"/>
                      </a:solidFill>
                      <a:latin typeface="Speak Pro" panose="020B0504020101020102" pitchFamily="34" charset="0"/>
                      <a:ea typeface="Yu Mincho" panose="02020400000000000000" pitchFamily="18" charset="-128"/>
                      <a:cs typeface="Arial" panose="020B0604020202020204" pitchFamily="34" charset="0"/>
                    </a:rPr>
                  </a:br>
                  <a:r>
                    <a:rPr lang="en-GB" sz="2000" b="1" spc="-10" dirty="0">
                      <a:solidFill>
                        <a:srgbClr val="50626F"/>
                      </a:solidFill>
                      <a:latin typeface="Speak Pro" panose="020B0504020101020102" pitchFamily="34" charset="0"/>
                      <a:ea typeface="Yu Mincho" panose="02020400000000000000" pitchFamily="18" charset="-128"/>
                      <a:cs typeface="Arial" panose="020B0604020202020204" pitchFamily="34" charset="0"/>
                    </a:rPr>
                    <a:t>Innovation </a:t>
                  </a:r>
                </a:p>
              </p:txBody>
            </p:sp>
          </p:grpSp>
          <p:sp>
            <p:nvSpPr>
              <p:cNvPr id="68" name="TextBox 67">
                <a:extLst>
                  <a:ext uri="{FF2B5EF4-FFF2-40B4-BE49-F238E27FC236}">
                    <a16:creationId xmlns:a16="http://schemas.microsoft.com/office/drawing/2014/main" id="{80442374-895C-425A-B258-F0638890E2F3}"/>
                  </a:ext>
                </a:extLst>
              </p:cNvPr>
              <p:cNvSpPr txBox="1"/>
              <p:nvPr/>
            </p:nvSpPr>
            <p:spPr>
              <a:xfrm>
                <a:off x="5534987" y="2049167"/>
                <a:ext cx="1657289" cy="707886"/>
              </a:xfrm>
              <a:prstGeom prst="rect">
                <a:avLst/>
              </a:prstGeom>
              <a:noFill/>
              <a:ln>
                <a:noFill/>
              </a:ln>
            </p:spPr>
            <p:txBody>
              <a:bodyPr wrap="square">
                <a:spAutoFit/>
              </a:bodyPr>
              <a:lstStyle/>
              <a:p>
                <a:pPr algn="ctr"/>
                <a:r>
                  <a:rPr kumimoji="0" lang="en-GB" sz="2000" b="1" i="0" u="none" strike="noStrike" kern="1200" cap="none" spc="-10" normalizeH="0" baseline="0" noProof="0" dirty="0">
                    <a:ln>
                      <a:noFill/>
                    </a:ln>
                    <a:solidFill>
                      <a:srgbClr val="50626F"/>
                    </a:solidFill>
                    <a:effectLst/>
                    <a:uLnTx/>
                    <a:uFillTx/>
                    <a:latin typeface="Speak Pro" panose="020B0504020101020102" pitchFamily="34" charset="0"/>
                    <a:ea typeface="Yu Mincho" panose="02020400000000000000" pitchFamily="18" charset="-128"/>
                    <a:cs typeface="Arial" panose="020B0604020202020204" pitchFamily="34" charset="0"/>
                  </a:rPr>
                  <a:t>Better Access to </a:t>
                </a:r>
                <a:r>
                  <a:rPr lang="en-GB" sz="2000" b="1" spc="-10" dirty="0">
                    <a:solidFill>
                      <a:srgbClr val="50626F"/>
                    </a:solidFill>
                    <a:latin typeface="Speak Pro" panose="020B0504020101020102" pitchFamily="34" charset="0"/>
                    <a:ea typeface="Yu Mincho" panose="02020400000000000000" pitchFamily="18" charset="-128"/>
                    <a:cs typeface="Arial" panose="020B0604020202020204" pitchFamily="34" charset="0"/>
                  </a:rPr>
                  <a:t>Broadband</a:t>
                </a:r>
                <a:endParaRPr lang="en-GB" sz="2000" b="1" dirty="0">
                  <a:latin typeface="Speak Pro" panose="020B0504020101020102" pitchFamily="34" charset="0"/>
                </a:endParaRPr>
              </a:p>
            </p:txBody>
          </p:sp>
          <p:grpSp>
            <p:nvGrpSpPr>
              <p:cNvPr id="63" name="Group 62">
                <a:extLst>
                  <a:ext uri="{FF2B5EF4-FFF2-40B4-BE49-F238E27FC236}">
                    <a16:creationId xmlns:a16="http://schemas.microsoft.com/office/drawing/2014/main" id="{9F8E27E9-D8A2-4CE3-9F56-470BE1CCF05D}"/>
                  </a:ext>
                </a:extLst>
              </p:cNvPr>
              <p:cNvGrpSpPr/>
              <p:nvPr/>
            </p:nvGrpSpPr>
            <p:grpSpPr>
              <a:xfrm>
                <a:off x="5493090" y="2989863"/>
                <a:ext cx="1789522" cy="1485857"/>
                <a:chOff x="543604" y="3132415"/>
                <a:chExt cx="1789522" cy="1485857"/>
              </a:xfrm>
            </p:grpSpPr>
            <p:sp>
              <p:nvSpPr>
                <p:cNvPr id="64" name="TextBox 63">
                  <a:extLst>
                    <a:ext uri="{FF2B5EF4-FFF2-40B4-BE49-F238E27FC236}">
                      <a16:creationId xmlns:a16="http://schemas.microsoft.com/office/drawing/2014/main" id="{8052281C-4412-450A-B402-00C2A3595699}"/>
                    </a:ext>
                  </a:extLst>
                </p:cNvPr>
                <p:cNvSpPr txBox="1"/>
                <p:nvPr/>
              </p:nvSpPr>
              <p:spPr>
                <a:xfrm>
                  <a:off x="543604" y="3910386"/>
                  <a:ext cx="1789522" cy="707886"/>
                </a:xfrm>
                <a:prstGeom prst="rect">
                  <a:avLst/>
                </a:prstGeom>
                <a:noFill/>
                <a:ln>
                  <a:noFill/>
                </a:ln>
              </p:spPr>
              <p:txBody>
                <a:bodyPr wrap="square">
                  <a:spAutoFit/>
                </a:bodyPr>
                <a:lstStyle/>
                <a:p>
                  <a:pPr algn="ctr"/>
                  <a:r>
                    <a:rPr lang="en-GB" sz="2000" b="1" spc="-10" dirty="0">
                      <a:solidFill>
                        <a:srgbClr val="50626F"/>
                      </a:solidFill>
                      <a:latin typeface="Speak Pro" panose="020B0504020101020102" pitchFamily="34" charset="0"/>
                      <a:ea typeface="Yu Mincho" panose="02020400000000000000" pitchFamily="18" charset="-128"/>
                      <a:cs typeface="Arial" panose="020B0604020202020204" pitchFamily="34" charset="0"/>
                    </a:rPr>
                    <a:t>Less Digital Exclusion</a:t>
                  </a:r>
                </a:p>
              </p:txBody>
            </p:sp>
            <p:pic>
              <p:nvPicPr>
                <p:cNvPr id="65" name="Graphic 64" descr="Bar graph with downward trend with solid fill">
                  <a:extLst>
                    <a:ext uri="{FF2B5EF4-FFF2-40B4-BE49-F238E27FC236}">
                      <a16:creationId xmlns:a16="http://schemas.microsoft.com/office/drawing/2014/main" id="{9FD1B752-E980-46BB-9C7D-BF1315E3BFF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88365" y="3132415"/>
                  <a:ext cx="900000" cy="900000"/>
                </a:xfrm>
                <a:prstGeom prst="rect">
                  <a:avLst/>
                </a:prstGeom>
              </p:spPr>
            </p:pic>
          </p:grpSp>
        </p:grpSp>
        <p:pic>
          <p:nvPicPr>
            <p:cNvPr id="88" name="Graphic 87" descr="Internet Of Things with solid fill">
              <a:extLst>
                <a:ext uri="{FF2B5EF4-FFF2-40B4-BE49-F238E27FC236}">
                  <a16:creationId xmlns:a16="http://schemas.microsoft.com/office/drawing/2014/main" id="{5FF5A959-29A7-4610-AB95-2A2657CF245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005696" y="1582849"/>
              <a:ext cx="900000" cy="900000"/>
            </a:xfrm>
            <a:prstGeom prst="rect">
              <a:avLst/>
            </a:prstGeom>
          </p:spPr>
        </p:pic>
        <p:sp>
          <p:nvSpPr>
            <p:cNvPr id="3" name="Rectangle 2">
              <a:extLst>
                <a:ext uri="{FF2B5EF4-FFF2-40B4-BE49-F238E27FC236}">
                  <a16:creationId xmlns:a16="http://schemas.microsoft.com/office/drawing/2014/main" id="{6F4AED9F-BCE2-49DD-A622-A70936B71958}"/>
                </a:ext>
              </a:extLst>
            </p:cNvPr>
            <p:cNvSpPr/>
            <p:nvPr/>
          </p:nvSpPr>
          <p:spPr>
            <a:xfrm>
              <a:off x="5618970" y="1536145"/>
              <a:ext cx="1620000" cy="5096847"/>
            </a:xfrm>
            <a:prstGeom prst="rect">
              <a:avLst/>
            </a:prstGeom>
            <a:noFill/>
            <a:ln w="57150">
              <a:solidFill>
                <a:srgbClr val="E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1" name="Speech Bubble: Rectangle with Corners Rounded 40">
            <a:extLst>
              <a:ext uri="{FF2B5EF4-FFF2-40B4-BE49-F238E27FC236}">
                <a16:creationId xmlns:a16="http://schemas.microsoft.com/office/drawing/2014/main" id="{13C2A62A-BCA2-47B4-ACA1-CDD4F799A1D1}"/>
              </a:ext>
            </a:extLst>
          </p:cNvPr>
          <p:cNvSpPr/>
          <p:nvPr/>
        </p:nvSpPr>
        <p:spPr>
          <a:xfrm>
            <a:off x="2771869" y="5785231"/>
            <a:ext cx="2295788" cy="792988"/>
          </a:xfrm>
          <a:prstGeom prst="wedgeRoundRectCallout">
            <a:avLst>
              <a:gd name="adj1" fmla="val -35378"/>
              <a:gd name="adj2" fmla="val -94423"/>
              <a:gd name="adj3" fmla="val 16667"/>
            </a:avLst>
          </a:prstGeom>
          <a:solidFill>
            <a:srgbClr val="4C5F6C"/>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GB" sz="1400" spc="-10" dirty="0">
                <a:solidFill>
                  <a:schemeClr val="bg1"/>
                </a:solidFill>
                <a:latin typeface="Avenir Next LT Pro Demi" panose="020B0704020202020204" pitchFamily="34" charset="0"/>
                <a:ea typeface="Yu Mincho" panose="02020400000000000000" pitchFamily="18" charset="-128"/>
                <a:cs typeface="Arial" panose="020B0604020202020204" pitchFamily="34" charset="0"/>
              </a:rPr>
              <a:t>Doing these things to make it easier to roll-out wireless networks</a:t>
            </a:r>
          </a:p>
        </p:txBody>
      </p:sp>
      <p:sp>
        <p:nvSpPr>
          <p:cNvPr id="50" name="Star: 32 Points 49">
            <a:extLst>
              <a:ext uri="{FF2B5EF4-FFF2-40B4-BE49-F238E27FC236}">
                <a16:creationId xmlns:a16="http://schemas.microsoft.com/office/drawing/2014/main" id="{69E86908-0A18-4D28-99A8-4F819CF36843}"/>
              </a:ext>
            </a:extLst>
          </p:cNvPr>
          <p:cNvSpPr>
            <a:spLocks noChangeAspect="1"/>
          </p:cNvSpPr>
          <p:nvPr/>
        </p:nvSpPr>
        <p:spPr>
          <a:xfrm>
            <a:off x="99983" y="3558691"/>
            <a:ext cx="1512000" cy="1512000"/>
          </a:xfrm>
          <a:prstGeom prst="star32">
            <a:avLst>
              <a:gd name="adj" fmla="val 50000"/>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lumMod val="50000"/>
                    <a:lumOff val="50000"/>
                  </a:schemeClr>
                </a:solidFill>
                <a:latin typeface="Speak Pro" panose="020B0504020101020102" pitchFamily="34" charset="0"/>
              </a:rPr>
              <a:t>Faster, cheaper, easier for everyone</a:t>
            </a:r>
            <a:endParaRPr lang="pl-PL" b="1" dirty="0">
              <a:solidFill>
                <a:schemeClr val="tx1">
                  <a:lumMod val="50000"/>
                  <a:lumOff val="50000"/>
                </a:schemeClr>
              </a:solidFill>
              <a:latin typeface="Speak Pro" panose="020B0504020101020102" pitchFamily="34" charset="0"/>
            </a:endParaRPr>
          </a:p>
        </p:txBody>
      </p:sp>
      <p:grpSp>
        <p:nvGrpSpPr>
          <p:cNvPr id="51" name="Group 50">
            <a:extLst>
              <a:ext uri="{FF2B5EF4-FFF2-40B4-BE49-F238E27FC236}">
                <a16:creationId xmlns:a16="http://schemas.microsoft.com/office/drawing/2014/main" id="{9FB7C4E2-C18C-4569-BB64-B69AD60B2BFC}"/>
              </a:ext>
            </a:extLst>
          </p:cNvPr>
          <p:cNvGrpSpPr>
            <a:grpSpLocks noChangeAspect="1"/>
          </p:cNvGrpSpPr>
          <p:nvPr/>
        </p:nvGrpSpPr>
        <p:grpSpPr>
          <a:xfrm>
            <a:off x="2482501" y="1720238"/>
            <a:ext cx="1512000" cy="1512000"/>
            <a:chOff x="2078950" y="4711786"/>
            <a:chExt cx="1836000" cy="1835504"/>
          </a:xfrm>
        </p:grpSpPr>
        <p:sp>
          <p:nvSpPr>
            <p:cNvPr id="52" name="Star: 32 Points 51">
              <a:extLst>
                <a:ext uri="{FF2B5EF4-FFF2-40B4-BE49-F238E27FC236}">
                  <a16:creationId xmlns:a16="http://schemas.microsoft.com/office/drawing/2014/main" id="{9FBF7676-9F90-400A-9769-1B65945B01EA}"/>
                </a:ext>
              </a:extLst>
            </p:cNvPr>
            <p:cNvSpPr/>
            <p:nvPr/>
          </p:nvSpPr>
          <p:spPr>
            <a:xfrm>
              <a:off x="2078950" y="4711786"/>
              <a:ext cx="1836000" cy="1835504"/>
            </a:xfrm>
            <a:prstGeom prst="star32">
              <a:avLst>
                <a:gd name="adj" fmla="val 50000"/>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pl-PL" dirty="0">
                <a:latin typeface="Speak Pro" panose="020B0504020101020102" pitchFamily="34" charset="0"/>
              </a:endParaRPr>
            </a:p>
          </p:txBody>
        </p:sp>
        <p:sp>
          <p:nvSpPr>
            <p:cNvPr id="53" name="TextBox 52">
              <a:extLst>
                <a:ext uri="{FF2B5EF4-FFF2-40B4-BE49-F238E27FC236}">
                  <a16:creationId xmlns:a16="http://schemas.microsoft.com/office/drawing/2014/main" id="{DADE43D1-9410-45FE-9688-837B4A626456}"/>
                </a:ext>
              </a:extLst>
            </p:cNvPr>
            <p:cNvSpPr txBox="1"/>
            <p:nvPr/>
          </p:nvSpPr>
          <p:spPr>
            <a:xfrm>
              <a:off x="2171565" y="5146644"/>
              <a:ext cx="1691015" cy="1046158"/>
            </a:xfrm>
            <a:prstGeom prst="rect">
              <a:avLst/>
            </a:prstGeom>
            <a:noFill/>
            <a:ln w="38100">
              <a:noFill/>
            </a:ln>
          </p:spPr>
          <p:txBody>
            <a:bodyPr wrap="square">
              <a:spAutoFit/>
            </a:bodyPr>
            <a:lstStyle/>
            <a:p>
              <a:pPr algn="ctr"/>
              <a:r>
                <a:rPr lang="en-GB" b="1" dirty="0">
                  <a:solidFill>
                    <a:schemeClr val="tx1">
                      <a:lumMod val="50000"/>
                      <a:lumOff val="50000"/>
                    </a:schemeClr>
                  </a:solidFill>
                  <a:latin typeface="Speak Pro" panose="020B0504020101020102" pitchFamily="34" charset="0"/>
                </a:rPr>
                <a:t>Wider rollout of wireless networks</a:t>
              </a:r>
              <a:endParaRPr lang="pl-PL" b="1" dirty="0">
                <a:solidFill>
                  <a:schemeClr val="tx1">
                    <a:lumMod val="50000"/>
                    <a:lumOff val="50000"/>
                  </a:schemeClr>
                </a:solidFill>
                <a:latin typeface="Speak Pro" panose="020B0504020101020102" pitchFamily="34" charset="0"/>
              </a:endParaRPr>
            </a:p>
          </p:txBody>
        </p:sp>
      </p:grpSp>
      <p:grpSp>
        <p:nvGrpSpPr>
          <p:cNvPr id="54" name="Group 53">
            <a:extLst>
              <a:ext uri="{FF2B5EF4-FFF2-40B4-BE49-F238E27FC236}">
                <a16:creationId xmlns:a16="http://schemas.microsoft.com/office/drawing/2014/main" id="{615DC3C7-FF4A-4E06-B912-C4A831BE521A}"/>
              </a:ext>
            </a:extLst>
          </p:cNvPr>
          <p:cNvGrpSpPr>
            <a:grpSpLocks noChangeAspect="1"/>
          </p:cNvGrpSpPr>
          <p:nvPr/>
        </p:nvGrpSpPr>
        <p:grpSpPr>
          <a:xfrm>
            <a:off x="1137045" y="4807267"/>
            <a:ext cx="1512000" cy="1512000"/>
            <a:chOff x="2078950" y="4711786"/>
            <a:chExt cx="1836000" cy="1835504"/>
          </a:xfrm>
        </p:grpSpPr>
        <p:sp>
          <p:nvSpPr>
            <p:cNvPr id="55" name="Star: 32 Points 54">
              <a:extLst>
                <a:ext uri="{FF2B5EF4-FFF2-40B4-BE49-F238E27FC236}">
                  <a16:creationId xmlns:a16="http://schemas.microsoft.com/office/drawing/2014/main" id="{15DAFB1E-0BA9-4FDB-8987-264D9EDEB7D8}"/>
                </a:ext>
              </a:extLst>
            </p:cNvPr>
            <p:cNvSpPr/>
            <p:nvPr/>
          </p:nvSpPr>
          <p:spPr>
            <a:xfrm>
              <a:off x="2078950" y="4711786"/>
              <a:ext cx="1836000" cy="1835504"/>
            </a:xfrm>
            <a:prstGeom prst="star32">
              <a:avLst>
                <a:gd name="adj" fmla="val 50000"/>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pl-PL" dirty="0">
                <a:latin typeface="Speak Pro" panose="020B0504020101020102" pitchFamily="34" charset="0"/>
              </a:endParaRPr>
            </a:p>
          </p:txBody>
        </p:sp>
        <p:sp>
          <p:nvSpPr>
            <p:cNvPr id="56" name="TextBox 55">
              <a:extLst>
                <a:ext uri="{FF2B5EF4-FFF2-40B4-BE49-F238E27FC236}">
                  <a16:creationId xmlns:a16="http://schemas.microsoft.com/office/drawing/2014/main" id="{9C1A7951-70EF-4DBF-AC43-C2034297AACC}"/>
                </a:ext>
              </a:extLst>
            </p:cNvPr>
            <p:cNvSpPr txBox="1"/>
            <p:nvPr/>
          </p:nvSpPr>
          <p:spPr>
            <a:xfrm>
              <a:off x="2151443" y="4967820"/>
              <a:ext cx="1691015" cy="1360005"/>
            </a:xfrm>
            <a:prstGeom prst="rect">
              <a:avLst/>
            </a:prstGeom>
            <a:noFill/>
            <a:ln w="38100">
              <a:noFill/>
            </a:ln>
          </p:spPr>
          <p:txBody>
            <a:bodyPr wrap="square">
              <a:spAutoFit/>
            </a:bodyPr>
            <a:lstStyle/>
            <a:p>
              <a:pPr algn="ctr"/>
              <a:r>
                <a:rPr lang="en-GB" b="1" dirty="0">
                  <a:solidFill>
                    <a:schemeClr val="tx1">
                      <a:lumMod val="50000"/>
                      <a:lumOff val="50000"/>
                    </a:schemeClr>
                  </a:solidFill>
                  <a:latin typeface="Speak Pro" panose="020B0504020101020102" pitchFamily="34" charset="0"/>
                </a:rPr>
                <a:t>Better visibility of public sector assets</a:t>
              </a:r>
              <a:endParaRPr lang="pl-PL" b="1" dirty="0">
                <a:solidFill>
                  <a:schemeClr val="tx1">
                    <a:lumMod val="50000"/>
                    <a:lumOff val="50000"/>
                  </a:schemeClr>
                </a:solidFill>
                <a:latin typeface="Speak Pro" panose="020B0504020101020102" pitchFamily="34" charset="0"/>
              </a:endParaRPr>
            </a:p>
          </p:txBody>
        </p:sp>
      </p:grpSp>
      <p:grpSp>
        <p:nvGrpSpPr>
          <p:cNvPr id="57" name="Group 56">
            <a:extLst>
              <a:ext uri="{FF2B5EF4-FFF2-40B4-BE49-F238E27FC236}">
                <a16:creationId xmlns:a16="http://schemas.microsoft.com/office/drawing/2014/main" id="{6CE18D2B-63B8-45B9-A5EF-A61C5969F40A}"/>
              </a:ext>
            </a:extLst>
          </p:cNvPr>
          <p:cNvGrpSpPr>
            <a:grpSpLocks noChangeAspect="1"/>
          </p:cNvGrpSpPr>
          <p:nvPr/>
        </p:nvGrpSpPr>
        <p:grpSpPr>
          <a:xfrm>
            <a:off x="408771" y="1656835"/>
            <a:ext cx="1512000" cy="1512000"/>
            <a:chOff x="-71864" y="4688606"/>
            <a:chExt cx="1620000" cy="1620000"/>
          </a:xfrm>
        </p:grpSpPr>
        <p:sp>
          <p:nvSpPr>
            <p:cNvPr id="58" name="Star: 32 Points 57">
              <a:extLst>
                <a:ext uri="{FF2B5EF4-FFF2-40B4-BE49-F238E27FC236}">
                  <a16:creationId xmlns:a16="http://schemas.microsoft.com/office/drawing/2014/main" id="{A7491314-14A8-4A84-9F0E-579AF2442960}"/>
                </a:ext>
              </a:extLst>
            </p:cNvPr>
            <p:cNvSpPr>
              <a:spLocks noChangeAspect="1"/>
            </p:cNvSpPr>
            <p:nvPr/>
          </p:nvSpPr>
          <p:spPr>
            <a:xfrm>
              <a:off x="-71864" y="4688606"/>
              <a:ext cx="1620000" cy="1620000"/>
            </a:xfrm>
            <a:prstGeom prst="star32">
              <a:avLst>
                <a:gd name="adj" fmla="val 50000"/>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pl-PL" b="1" dirty="0">
                <a:solidFill>
                  <a:schemeClr val="bg1"/>
                </a:solidFill>
                <a:latin typeface="Speak Pro" panose="020B0504020101020102" pitchFamily="34" charset="0"/>
              </a:endParaRPr>
            </a:p>
          </p:txBody>
        </p:sp>
        <p:sp>
          <p:nvSpPr>
            <p:cNvPr id="59" name="TextBox 58">
              <a:extLst>
                <a:ext uri="{FF2B5EF4-FFF2-40B4-BE49-F238E27FC236}">
                  <a16:creationId xmlns:a16="http://schemas.microsoft.com/office/drawing/2014/main" id="{7EBCF6ED-50B8-4D0C-9F4E-9FD9AAD29887}"/>
                </a:ext>
              </a:extLst>
            </p:cNvPr>
            <p:cNvSpPr txBox="1"/>
            <p:nvPr/>
          </p:nvSpPr>
          <p:spPr>
            <a:xfrm>
              <a:off x="-20165" y="4862520"/>
              <a:ext cx="1492072" cy="1200329"/>
            </a:xfrm>
            <a:prstGeom prst="rect">
              <a:avLst/>
            </a:prstGeom>
            <a:noFill/>
            <a:ln w="38100">
              <a:noFill/>
            </a:ln>
          </p:spPr>
          <p:txBody>
            <a:bodyPr wrap="square">
              <a:spAutoFit/>
            </a:bodyPr>
            <a:lstStyle/>
            <a:p>
              <a:pPr algn="ctr"/>
              <a:r>
                <a:rPr lang="en-GB" b="1" dirty="0">
                  <a:solidFill>
                    <a:schemeClr val="tx1">
                      <a:lumMod val="50000"/>
                      <a:lumOff val="50000"/>
                    </a:schemeClr>
                  </a:solidFill>
                  <a:latin typeface="Speak Pro" panose="020B0504020101020102" pitchFamily="34" charset="0"/>
                </a:rPr>
                <a:t>Barrier busting &amp; better ways of working</a:t>
              </a:r>
              <a:endParaRPr lang="pl-PL" b="1" dirty="0">
                <a:solidFill>
                  <a:schemeClr val="tx1">
                    <a:lumMod val="50000"/>
                    <a:lumOff val="50000"/>
                  </a:schemeClr>
                </a:solidFill>
                <a:latin typeface="Speak Pro" panose="020B0504020101020102" pitchFamily="34" charset="0"/>
              </a:endParaRPr>
            </a:p>
          </p:txBody>
        </p:sp>
      </p:grpSp>
      <p:grpSp>
        <p:nvGrpSpPr>
          <p:cNvPr id="62" name="Group 61">
            <a:extLst>
              <a:ext uri="{FF2B5EF4-FFF2-40B4-BE49-F238E27FC236}">
                <a16:creationId xmlns:a16="http://schemas.microsoft.com/office/drawing/2014/main" id="{56F3AD7E-D967-4C7E-8C42-D28F57296767}"/>
              </a:ext>
            </a:extLst>
          </p:cNvPr>
          <p:cNvGrpSpPr>
            <a:grpSpLocks noChangeAspect="1"/>
          </p:cNvGrpSpPr>
          <p:nvPr/>
        </p:nvGrpSpPr>
        <p:grpSpPr>
          <a:xfrm>
            <a:off x="2982712" y="3909033"/>
            <a:ext cx="1512000" cy="1512000"/>
            <a:chOff x="2078950" y="4711786"/>
            <a:chExt cx="1836000" cy="1835504"/>
          </a:xfrm>
        </p:grpSpPr>
        <p:sp>
          <p:nvSpPr>
            <p:cNvPr id="72" name="Star: 32 Points 71">
              <a:extLst>
                <a:ext uri="{FF2B5EF4-FFF2-40B4-BE49-F238E27FC236}">
                  <a16:creationId xmlns:a16="http://schemas.microsoft.com/office/drawing/2014/main" id="{89E8FC37-8685-4664-A890-0527DC40897B}"/>
                </a:ext>
              </a:extLst>
            </p:cNvPr>
            <p:cNvSpPr/>
            <p:nvPr/>
          </p:nvSpPr>
          <p:spPr>
            <a:xfrm>
              <a:off x="2078950" y="4711786"/>
              <a:ext cx="1836000" cy="1835504"/>
            </a:xfrm>
            <a:prstGeom prst="star32">
              <a:avLst>
                <a:gd name="adj" fmla="val 50000"/>
              </a:avLst>
            </a:prstGeom>
            <a:solidFill>
              <a:schemeClr val="bg1"/>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pl-PL" dirty="0">
                <a:latin typeface="Speak Pro" panose="020B0504020101020102" pitchFamily="34" charset="0"/>
              </a:endParaRPr>
            </a:p>
          </p:txBody>
        </p:sp>
        <p:sp>
          <p:nvSpPr>
            <p:cNvPr id="89" name="TextBox 88">
              <a:extLst>
                <a:ext uri="{FF2B5EF4-FFF2-40B4-BE49-F238E27FC236}">
                  <a16:creationId xmlns:a16="http://schemas.microsoft.com/office/drawing/2014/main" id="{2480FE20-6FA2-4B11-B30D-D64BFC372137}"/>
                </a:ext>
              </a:extLst>
            </p:cNvPr>
            <p:cNvSpPr txBox="1"/>
            <p:nvPr/>
          </p:nvSpPr>
          <p:spPr>
            <a:xfrm>
              <a:off x="2151443" y="4967820"/>
              <a:ext cx="1691015" cy="1360005"/>
            </a:xfrm>
            <a:prstGeom prst="rect">
              <a:avLst/>
            </a:prstGeom>
            <a:noFill/>
            <a:ln w="38100">
              <a:noFill/>
            </a:ln>
          </p:spPr>
          <p:txBody>
            <a:bodyPr wrap="square">
              <a:spAutoFit/>
            </a:bodyPr>
            <a:lstStyle/>
            <a:p>
              <a:pPr algn="ctr"/>
              <a:r>
                <a:rPr lang="en-GB" b="1" dirty="0">
                  <a:solidFill>
                    <a:schemeClr val="tx1">
                      <a:lumMod val="50000"/>
                      <a:lumOff val="50000"/>
                    </a:schemeClr>
                  </a:solidFill>
                  <a:latin typeface="Speak Pro" panose="020B0504020101020102" pitchFamily="34" charset="0"/>
                </a:rPr>
                <a:t>More collaboration &amp; stronger alliances</a:t>
              </a:r>
              <a:endParaRPr lang="pl-PL" b="1" dirty="0">
                <a:solidFill>
                  <a:schemeClr val="tx1">
                    <a:lumMod val="50000"/>
                    <a:lumOff val="50000"/>
                  </a:schemeClr>
                </a:solidFill>
                <a:latin typeface="Speak Pro" panose="020B0504020101020102" pitchFamily="34" charset="0"/>
              </a:endParaRPr>
            </a:p>
          </p:txBody>
        </p:sp>
      </p:grpSp>
    </p:spTree>
    <p:extLst>
      <p:ext uri="{BB962C8B-B14F-4D97-AF65-F5344CB8AC3E}">
        <p14:creationId xmlns:p14="http://schemas.microsoft.com/office/powerpoint/2010/main" val="513400695"/>
      </p:ext>
    </p:extLst>
  </p:cSld>
  <p:clrMapOvr>
    <a:masterClrMapping/>
  </p:clrMapOvr>
</p:sld>
</file>

<file path=ppt/theme/theme1.xml><?xml version="1.0" encoding="utf-8"?>
<a:theme xmlns:a="http://schemas.openxmlformats.org/drawingml/2006/main" name="1_Office Theme">
  <a:themeElements>
    <a:clrScheme name="Custom 1">
      <a:dk1>
        <a:sysClr val="windowText" lastClr="000000"/>
      </a:dk1>
      <a:lt1>
        <a:sysClr val="window" lastClr="FFFFFF"/>
      </a:lt1>
      <a:dk2>
        <a:srgbClr val="4C5C69"/>
      </a:dk2>
      <a:lt2>
        <a:srgbClr val="C0C1CC"/>
      </a:lt2>
      <a:accent1>
        <a:srgbClr val="6BD4F2"/>
      </a:accent1>
      <a:accent2>
        <a:srgbClr val="ED749D"/>
      </a:accent2>
      <a:accent3>
        <a:srgbClr val="FFD900"/>
      </a:accent3>
      <a:accent4>
        <a:srgbClr val="79DECC"/>
      </a:accent4>
      <a:accent5>
        <a:srgbClr val="87B5C3"/>
      </a:accent5>
      <a:accent6>
        <a:srgbClr val="9AB3A7"/>
      </a:accent6>
      <a:hlink>
        <a:srgbClr val="0E7FA0"/>
      </a:hlink>
      <a:folHlink>
        <a:srgbClr val="EA9ED1"/>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6B67AE13FBD584ABEFCF026840CED6F" ma:contentTypeVersion="16" ma:contentTypeDescription="Create a new document." ma:contentTypeScope="" ma:versionID="5fdf9ea94e0e9277574665c08d9c8aa5">
  <xsd:schema xmlns:xsd="http://www.w3.org/2001/XMLSchema" xmlns:xs="http://www.w3.org/2001/XMLSchema" xmlns:p="http://schemas.microsoft.com/office/2006/metadata/properties" xmlns:ns2="d56b9130-d22a-480d-bb83-f34040f04d96" xmlns:ns3="dd8606a3-d959-45f7-996e-3c98d970357c" targetNamespace="http://schemas.microsoft.com/office/2006/metadata/properties" ma:root="true" ma:fieldsID="956206dd4cee2cbe047f8e3e26e283bc" ns2:_="" ns3:_="">
    <xsd:import namespace="d56b9130-d22a-480d-bb83-f34040f04d96"/>
    <xsd:import namespace="dd8606a3-d959-45f7-996e-3c98d970357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ediaServiceGenerationTime" minOccurs="0"/>
                <xsd:element ref="ns2:MediaServiceEventHashCode"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6b9130-d22a-480d-bb83-f34040f04d9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fc3c99c-be24-4810-9e61-24813d7dc94a"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d8606a3-d959-45f7-996e-3c98d970357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b22f7f8-bd05-48dd-bb8a-497e02513dea}" ma:internalName="TaxCatchAll" ma:showField="CatchAllData" ma:web="dd8606a3-d959-45f7-996e-3c98d970357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dd8606a3-d959-45f7-996e-3c98d970357c">
      <UserInfo>
        <DisplayName>Stephen Bashford</DisplayName>
        <AccountId>57</AccountId>
        <AccountType/>
      </UserInfo>
      <UserInfo>
        <DisplayName>Adam Hickman</DisplayName>
        <AccountId>201</AccountId>
        <AccountType/>
      </UserInfo>
      <UserInfo>
        <DisplayName>Antony Merritt</DisplayName>
        <AccountId>142</AccountId>
        <AccountType/>
      </UserInfo>
      <UserInfo>
        <DisplayName>Antony Corfield</DisplayName>
        <AccountId>21</AccountId>
        <AccountType/>
      </UserInfo>
      <UserInfo>
        <DisplayName>George Margesson</DisplayName>
        <AccountId>25</AccountId>
        <AccountType/>
      </UserInfo>
      <UserInfo>
        <DisplayName>Rachel Pykett</DisplayName>
        <AccountId>30</AccountId>
        <AccountType/>
      </UserInfo>
      <UserInfo>
        <DisplayName>Jessica Lee</DisplayName>
        <AccountId>19</AccountId>
        <AccountType/>
      </UserInfo>
      <UserInfo>
        <DisplayName>Dagmar Steffens</DisplayName>
        <AccountId>161</AccountId>
        <AccountType/>
      </UserInfo>
      <UserInfo>
        <DisplayName>Duncan Kerr</DisplayName>
        <AccountId>927</AccountId>
        <AccountType/>
      </UserInfo>
      <UserInfo>
        <DisplayName>Jane Vivian</DisplayName>
        <AccountId>1249</AccountId>
        <AccountType/>
      </UserInfo>
      <UserInfo>
        <DisplayName>Freyja Lockwood</DisplayName>
        <AccountId>1770</AccountId>
        <AccountType/>
      </UserInfo>
      <UserInfo>
        <DisplayName>Emma Daniel</DisplayName>
        <AccountId>2053</AccountId>
        <AccountType/>
      </UserInfo>
    </SharedWithUsers>
    <MediaLengthInSeconds xmlns="d56b9130-d22a-480d-bb83-f34040f04d96" xsi:nil="true"/>
    <lcf76f155ced4ddcb4097134ff3c332f xmlns="d56b9130-d22a-480d-bb83-f34040f04d96">
      <Terms xmlns="http://schemas.microsoft.com/office/infopath/2007/PartnerControls"/>
    </lcf76f155ced4ddcb4097134ff3c332f>
    <TaxCatchAll xmlns="dd8606a3-d959-45f7-996e-3c98d970357c"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1E9AE9D-A339-42E6-85D5-7289910460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56b9130-d22a-480d-bb83-f34040f04d96"/>
    <ds:schemaRef ds:uri="dd8606a3-d959-45f7-996e-3c98d970357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51C7181-EA79-4D1B-BFA9-5F8478DD792B}">
  <ds:schemaRefs>
    <ds:schemaRef ds:uri="http://schemas.microsoft.com/office/2006/documentManagement/types"/>
    <ds:schemaRef ds:uri="http://purl.org/dc/dcmitype/"/>
    <ds:schemaRef ds:uri="http://schemas.openxmlformats.org/package/2006/metadata/core-properties"/>
    <ds:schemaRef ds:uri="http://purl.org/dc/elements/1.1/"/>
    <ds:schemaRef ds:uri="http://schemas.microsoft.com/office/2006/metadata/properties"/>
    <ds:schemaRef ds:uri="dd8606a3-d959-45f7-996e-3c98d970357c"/>
    <ds:schemaRef ds:uri="http://purl.org/dc/terms/"/>
    <ds:schemaRef ds:uri="http://schemas.microsoft.com/office/infopath/2007/PartnerControls"/>
    <ds:schemaRef ds:uri="d56b9130-d22a-480d-bb83-f34040f04d96"/>
    <ds:schemaRef ds:uri="http://www.w3.org/XML/1998/namespace"/>
  </ds:schemaRefs>
</ds:datastoreItem>
</file>

<file path=customXml/itemProps3.xml><?xml version="1.0" encoding="utf-8"?>
<ds:datastoreItem xmlns:ds="http://schemas.openxmlformats.org/officeDocument/2006/customXml" ds:itemID="{543B14A1-CEEC-4A44-A8D7-8A5712B4D4B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2037</TotalTime>
  <Words>1585</Words>
  <Application>Microsoft Office PowerPoint</Application>
  <PresentationFormat>Widescreen</PresentationFormat>
  <Paragraphs>131</Paragraphs>
  <Slides>6</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vt:i4>
      </vt:variant>
    </vt:vector>
  </HeadingPairs>
  <TitlesOfParts>
    <vt:vector size="16" baseType="lpstr">
      <vt:lpstr>Abadi</vt:lpstr>
      <vt:lpstr>Arial</vt:lpstr>
      <vt:lpstr>Avenir Next LT Pro</vt:lpstr>
      <vt:lpstr>Avenir Next LT Pro Demi</vt:lpstr>
      <vt:lpstr>Calibri</vt:lpstr>
      <vt:lpstr>Source Sans Pro</vt:lpstr>
      <vt:lpstr>Speak Pro</vt:lpstr>
      <vt:lpstr>Trebuchet MS</vt:lpstr>
      <vt:lpstr>Wingdings</vt:lpstr>
      <vt:lpstr>1_Office Theme</vt:lpstr>
      <vt:lpstr>Wireless World Research Forum Meeting 47</vt:lpstr>
      <vt:lpstr>Welcome to the West of England</vt:lpstr>
      <vt:lpstr>Digital supports our shared ambitions</vt:lpstr>
      <vt:lpstr>Different Digital Pathways to impact</vt:lpstr>
      <vt:lpstr>Putting in the foundations</vt:lpstr>
      <vt:lpstr>DCIA, digital and transformation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Innovation &amp; Transformation</dc:title>
  <dc:creator>Freyja Lockwood</dc:creator>
  <cp:lastModifiedBy>Freyja Lockwood</cp:lastModifiedBy>
  <cp:revision>100</cp:revision>
  <dcterms:created xsi:type="dcterms:W3CDTF">2021-05-06T12:34:26Z</dcterms:created>
  <dcterms:modified xsi:type="dcterms:W3CDTF">2022-06-22T07:41:43Z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0x01010026B67AE13FBD584ABEFCF026840CED6F</vt:lpwstr>
  </property>
  <property fmtid="{D5CDD505-2E9C-101B-9397-08002B2CF9AE}" pid="3" name="xd_ProgID">
    <vt:lpwstr/>
  </property>
  <property fmtid="{D5CDD505-2E9C-101B-9397-08002B2CF9AE}" pid="4" name="ComplianceAssetId">
    <vt:lpwstr/>
  </property>
  <property fmtid="{D5CDD505-2E9C-101B-9397-08002B2CF9AE}" pid="5" name="TemplateUrl">
    <vt:lpwstr/>
  </property>
  <property fmtid="{D5CDD505-2E9C-101B-9397-08002B2CF9AE}" pid="6" name="_ExtendedDescription">
    <vt:lpwstr/>
  </property>
  <property fmtid="{D5CDD505-2E9C-101B-9397-08002B2CF9AE}" pid="7" name="TriggerFlowInfo">
    <vt:lpwstr/>
  </property>
  <property fmtid="{D5CDD505-2E9C-101B-9397-08002B2CF9AE}" pid="8" name="xd_Signature">
    <vt:bool>false</vt:bool>
  </property>
  <property fmtid="{D5CDD505-2E9C-101B-9397-08002B2CF9AE}" pid="9" name="MediaServiceImageTags">
    <vt:lpwstr/>
  </property>
</Properties>
</file>