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573" r:id="rId2"/>
    <p:sldId id="596" r:id="rId3"/>
    <p:sldId id="602" r:id="rId4"/>
    <p:sldId id="605" r:id="rId5"/>
    <p:sldId id="607" r:id="rId6"/>
    <p:sldId id="608" r:id="rId7"/>
    <p:sldId id="606" r:id="rId8"/>
    <p:sldId id="609" r:id="rId9"/>
    <p:sldId id="604" r:id="rId10"/>
    <p:sldId id="592" r:id="rId11"/>
    <p:sldId id="258" r:id="rId12"/>
    <p:sldId id="274" r:id="rId13"/>
    <p:sldId id="610" r:id="rId14"/>
    <p:sldId id="557" r:id="rId15"/>
  </p:sldIdLst>
  <p:sldSz cx="9144000" cy="5143500" type="screen16x9"/>
  <p:notesSz cx="6681788" cy="9812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4">
          <p15:clr>
            <a:srgbClr val="A4A3A4"/>
          </p15:clr>
        </p15:guide>
        <p15:guide id="2" pos="55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03D75"/>
    <a:srgbClr val="328C9E"/>
    <a:srgbClr val="82949D"/>
    <a:srgbClr val="E9BF11"/>
    <a:srgbClr val="556169"/>
    <a:srgbClr val="006AA0"/>
    <a:srgbClr val="18654D"/>
    <a:srgbClr val="A7643B"/>
    <a:srgbClr val="6726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9" autoAdjust="0"/>
    <p:restoredTop sz="94694" autoAdjust="0"/>
  </p:normalViewPr>
  <p:slideViewPr>
    <p:cSldViewPr snapToGrid="0" snapToObjects="1">
      <p:cViewPr varScale="1">
        <p:scale>
          <a:sx n="203" d="100"/>
          <a:sy n="203" d="100"/>
        </p:scale>
        <p:origin x="600" y="144"/>
      </p:cViewPr>
      <p:guideLst>
        <p:guide orient="horz" pos="374"/>
        <p:guide pos="55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95441" cy="490617"/>
          </a:xfrm>
          <a:prstGeom prst="rect">
            <a:avLst/>
          </a:prstGeom>
        </p:spPr>
        <p:txBody>
          <a:bodyPr vert="horz" lIns="90041" tIns="45020" rIns="90041" bIns="450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84801" y="0"/>
            <a:ext cx="2895441" cy="490617"/>
          </a:xfrm>
          <a:prstGeom prst="rect">
            <a:avLst/>
          </a:prstGeom>
        </p:spPr>
        <p:txBody>
          <a:bodyPr vert="horz" lIns="90041" tIns="45020" rIns="90041" bIns="45020" rtlCol="0"/>
          <a:lstStyle>
            <a:lvl1pPr algn="r">
              <a:defRPr sz="1200"/>
            </a:lvl1pPr>
          </a:lstStyle>
          <a:p>
            <a:fld id="{4D354422-3444-B745-B222-105521D1BE4E}" type="datetimeFigureOut">
              <a:rPr lang="en-US" smtClean="0"/>
              <a:t>6/22/22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20018"/>
            <a:ext cx="2895441" cy="490617"/>
          </a:xfrm>
          <a:prstGeom prst="rect">
            <a:avLst/>
          </a:prstGeom>
        </p:spPr>
        <p:txBody>
          <a:bodyPr vert="horz" lIns="90041" tIns="45020" rIns="90041" bIns="450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84801" y="9320018"/>
            <a:ext cx="2895441" cy="490617"/>
          </a:xfrm>
          <a:prstGeom prst="rect">
            <a:avLst/>
          </a:prstGeom>
        </p:spPr>
        <p:txBody>
          <a:bodyPr vert="horz" lIns="90041" tIns="45020" rIns="90041" bIns="45020" rtlCol="0" anchor="b"/>
          <a:lstStyle>
            <a:lvl1pPr algn="r">
              <a:defRPr sz="1200"/>
            </a:lvl1pPr>
          </a:lstStyle>
          <a:p>
            <a:fld id="{BD2D7082-86CB-5A4E-A9E3-4449E4591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014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6T12:11:28.977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6T12:11:28.97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6T12:11:28.977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6T12:11:28.97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6T12:11:28.97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6T12:11:28.977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6T12:11:28.97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6T12:11:28.977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6T12:11:28.97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6T12:11:28.977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6T12:11:28.97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6T12:11:28.977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95441" cy="490617"/>
          </a:xfrm>
          <a:prstGeom prst="rect">
            <a:avLst/>
          </a:prstGeom>
        </p:spPr>
        <p:txBody>
          <a:bodyPr vert="horz" lIns="90041" tIns="45020" rIns="90041" bIns="450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84801" y="0"/>
            <a:ext cx="2895441" cy="490617"/>
          </a:xfrm>
          <a:prstGeom prst="rect">
            <a:avLst/>
          </a:prstGeom>
        </p:spPr>
        <p:txBody>
          <a:bodyPr vert="horz" lIns="90041" tIns="45020" rIns="90041" bIns="45020" rtlCol="0"/>
          <a:lstStyle>
            <a:lvl1pPr algn="r">
              <a:defRPr sz="1200"/>
            </a:lvl1pPr>
          </a:lstStyle>
          <a:p>
            <a:fld id="{61D584DB-AA34-FD42-951C-33481C9C368F}" type="datetimeFigureOut">
              <a:rPr lang="en-US" smtClean="0"/>
              <a:t>6/22/22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438" y="736600"/>
            <a:ext cx="6538912" cy="3679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041" tIns="45020" rIns="90041" bIns="450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8179" y="4660862"/>
            <a:ext cx="5345430" cy="4415552"/>
          </a:xfrm>
          <a:prstGeom prst="rect">
            <a:avLst/>
          </a:prstGeom>
        </p:spPr>
        <p:txBody>
          <a:bodyPr vert="horz" lIns="90041" tIns="45020" rIns="90041" bIns="450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20018"/>
            <a:ext cx="2895441" cy="490617"/>
          </a:xfrm>
          <a:prstGeom prst="rect">
            <a:avLst/>
          </a:prstGeom>
        </p:spPr>
        <p:txBody>
          <a:bodyPr vert="horz" lIns="90041" tIns="45020" rIns="90041" bIns="450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84801" y="9320018"/>
            <a:ext cx="2895441" cy="490617"/>
          </a:xfrm>
          <a:prstGeom prst="rect">
            <a:avLst/>
          </a:prstGeom>
        </p:spPr>
        <p:txBody>
          <a:bodyPr vert="horz" lIns="90041" tIns="45020" rIns="90041" bIns="45020" rtlCol="0" anchor="b"/>
          <a:lstStyle>
            <a:lvl1pPr algn="r">
              <a:defRPr sz="1200"/>
            </a:lvl1pPr>
          </a:lstStyle>
          <a:p>
            <a:fld id="{A57CAE16-870E-C348-AC05-C5671CA9D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015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4931546"/>
            <a:ext cx="9144000" cy="211955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4" y="1200151"/>
            <a:ext cx="8321443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02471"/>
            <a:ext cx="8321442" cy="2881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58502"/>
            <a:ext cx="918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UniversityofSurreyColourPowerpoi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443" y="173208"/>
            <a:ext cx="1126109" cy="336383"/>
          </a:xfrm>
          <a:prstGeom prst="rect">
            <a:avLst/>
          </a:prstGeom>
        </p:spPr>
      </p:pic>
      <p:sp>
        <p:nvSpPr>
          <p:cNvPr id="13" name="Footer Placeholder 3"/>
          <p:cNvSpPr txBox="1">
            <a:spLocks/>
          </p:cNvSpPr>
          <p:nvPr userDrawn="1"/>
        </p:nvSpPr>
        <p:spPr>
          <a:xfrm>
            <a:off x="3124200" y="4920913"/>
            <a:ext cx="2895600" cy="2119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26913" y="4931546"/>
            <a:ext cx="2133600" cy="211955"/>
          </a:xfrm>
        </p:spPr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41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Photo Dark Cov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eningSlideBran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63" y="1"/>
            <a:ext cx="9144001" cy="51435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434" y="7637"/>
            <a:ext cx="1771804" cy="84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252" y="158960"/>
            <a:ext cx="1149926" cy="42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-54592" y="-95533"/>
            <a:ext cx="9266830" cy="5307273"/>
          </a:xfrm>
          <a:prstGeom prst="rect">
            <a:avLst/>
          </a:prstGeom>
          <a:solidFill>
            <a:srgbClr val="000000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81545" y="975202"/>
            <a:ext cx="5775157" cy="824023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z="24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92000"/>
                    </a:srgbClr>
                  </a:outerShdw>
                </a:effectLst>
                <a:latin typeface="Georgia"/>
                <a:cs typeface="Georgia"/>
              </a:rPr>
              <a:t>Title of the presentation goes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5763" y="1845375"/>
            <a:ext cx="9149763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681168" y="1905281"/>
            <a:ext cx="5775325" cy="839390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</p:spTree>
    <p:extLst>
      <p:ext uri="{BB962C8B-B14F-4D97-AF65-F5344CB8AC3E}">
        <p14:creationId xmlns:p14="http://schemas.microsoft.com/office/powerpoint/2010/main" val="4249601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Photo Dark Blu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peningSlideBrandblurre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881" y="7143"/>
            <a:ext cx="2068295" cy="65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-54592" y="-95533"/>
            <a:ext cx="9266830" cy="5307273"/>
          </a:xfrm>
          <a:prstGeom prst="rect">
            <a:avLst/>
          </a:prstGeom>
          <a:solidFill>
            <a:srgbClr val="000000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321" y="688725"/>
            <a:ext cx="9149763" cy="0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3124200" y="4920913"/>
            <a:ext cx="2895600" cy="2119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bg1"/>
                </a:solidFill>
              </a:rPr>
              <a:t>5GIC Annual Workshop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851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9ED94-AF36-44DB-A01B-0E8D6CFB1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176D3-95A0-40F5-B293-438F6CBB2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999F9-D904-4223-B7B3-5A81FD2E2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FFAA-5FE3-49BE-9648-1B52FDA060A4}" type="datetimeFigureOut">
              <a:rPr lang="en-GB" smtClean="0"/>
              <a:t>22/06/2022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DEFC2-047D-4124-9D77-E1A7A901E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CB893-EFD6-4DC3-93CB-B21F7D7F3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9A75-FC39-407B-A2E1-D67AA00DDE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964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7515"/>
            <a:ext cx="7551282" cy="309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University of Surrey PowerPoint Template  4:3 format - v2.0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361" y="4931546"/>
            <a:ext cx="2032273" cy="211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6913" y="4931546"/>
            <a:ext cx="2133600" cy="211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Do not touch this slide.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This is the slide master and will alter all other slides.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To create a new slide, select it from the new slide drop down button, top right of the ‘Home’ menu. </a:t>
            </a:r>
          </a:p>
        </p:txBody>
      </p:sp>
    </p:spTree>
    <p:extLst>
      <p:ext uri="{BB962C8B-B14F-4D97-AF65-F5344CB8AC3E}">
        <p14:creationId xmlns:p14="http://schemas.microsoft.com/office/powerpoint/2010/main" val="415320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9" r:id="rId2"/>
    <p:sldLayoutId id="2147483660" r:id="rId3"/>
    <p:sldLayoutId id="2147483661" r:id="rId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000" b="0" kern="1200" cap="none" spc="0" baseline="0">
          <a:ln>
            <a:noFill/>
          </a:ln>
          <a:solidFill>
            <a:srgbClr val="203D75"/>
          </a:solidFill>
          <a:effectLst/>
          <a:latin typeface="Georgia"/>
          <a:ea typeface="+mj-ea"/>
          <a:cs typeface="Georgia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800" b="0" kern="1200" baseline="0">
          <a:solidFill>
            <a:schemeClr val="tx1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image" Target="../media/image4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m.khalily@surrey.ac.uk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khalily@ieee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customXml" Target="../ink/ink1.xml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customXml" Target="../ink/ink2.xml"/><Relationship Id="rId4" Type="http://schemas.openxmlformats.org/officeDocument/2006/relationships/image" Target="../media/image16.pn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customXml" Target="../ink/ink3.xml"/><Relationship Id="rId7" Type="http://schemas.openxmlformats.org/officeDocument/2006/relationships/image" Target="../media/image1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customXml" Target="../ink/ink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6.xml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customXml" Target="../ink/ink5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customXml" Target="../ink/ink7.xml"/><Relationship Id="rId7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customXml" Target="../ink/ink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customXml" Target="../ink/ink9.xml"/><Relationship Id="rId7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customXml" Target="../ink/ink10.xml"/><Relationship Id="rId4" Type="http://schemas.openxmlformats.org/officeDocument/2006/relationships/image" Target="../media/image16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customXml" Target="../ink/ink12.xml"/><Relationship Id="rId12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00.png"/><Relationship Id="rId5" Type="http://schemas.openxmlformats.org/officeDocument/2006/relationships/customXml" Target="../ink/ink11.xml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7DE614B-A88F-4386-8F8B-1F94AFFB6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94" y="0"/>
            <a:ext cx="9143306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EEC99D-C53C-4AA9-BB88-6306E1581524}"/>
              </a:ext>
            </a:extLst>
          </p:cNvPr>
          <p:cNvSpPr/>
          <p:nvPr/>
        </p:nvSpPr>
        <p:spPr>
          <a:xfrm>
            <a:off x="1" y="0"/>
            <a:ext cx="6038850" cy="5143500"/>
          </a:xfrm>
          <a:prstGeom prst="rect">
            <a:avLst/>
          </a:prstGeom>
          <a:solidFill>
            <a:srgbClr val="0000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A31A06C-C01A-440A-9586-4DA679F68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94" y="422457"/>
            <a:ext cx="5910263" cy="454483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GB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Reconfigurable Intelligent Surfaces: Real-World Demonstration and Implementation Challenges </a:t>
            </a:r>
            <a:endParaRPr lang="en-GB" sz="17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>
              <a:defRPr/>
            </a:pPr>
            <a:endParaRPr lang="en-GB" sz="17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>
              <a:defRPr/>
            </a:pPr>
            <a:endParaRPr lang="en-GB" sz="17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>
              <a:defRPr/>
            </a:pPr>
            <a:endParaRPr lang="en-GB" sz="17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>
              <a:defRPr/>
            </a:pPr>
            <a:r>
              <a:rPr lang="en-GB" sz="15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Dr.</a:t>
            </a:r>
            <a:r>
              <a:rPr lang="en-GB" sz="1500" b="1" dirty="0">
                <a:solidFill>
                  <a:schemeClr val="bg1"/>
                </a:solidFill>
                <a:latin typeface="Georgia" panose="02040502050405020303" pitchFamily="18" charset="0"/>
              </a:rPr>
              <a:t> Mohsen Khalily </a:t>
            </a:r>
          </a:p>
          <a:p>
            <a:pPr algn="ctr">
              <a:defRPr/>
            </a:pPr>
            <a:r>
              <a:rPr lang="en-GB" sz="1500" b="1" dirty="0">
                <a:solidFill>
                  <a:schemeClr val="bg1"/>
                </a:solidFill>
                <a:latin typeface="Georgia" panose="02040502050405020303" pitchFamily="18" charset="0"/>
              </a:rPr>
              <a:t>Senior Lecturer in Antennas and Propagation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GB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GB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GB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03BEDEA-6D16-4DB7-ABC6-72266E307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08" t="22319" r="13407" b="21441"/>
          <a:stretch/>
        </p:blipFill>
        <p:spPr>
          <a:xfrm>
            <a:off x="1830294" y="3922804"/>
            <a:ext cx="2133600" cy="104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07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B27621B-EBEA-45E7-B7B6-19335B6DB7D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0CE8ED-9930-454E-BBDC-C62C83EBC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8"/>
          <a:stretch/>
        </p:blipFill>
        <p:spPr bwMode="auto">
          <a:xfrm>
            <a:off x="3163743" y="1826091"/>
            <a:ext cx="6065098" cy="30077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BF5571-A88D-444A-88F6-5E9307B168D7}"/>
              </a:ext>
            </a:extLst>
          </p:cNvPr>
          <p:cNvSpPr/>
          <p:nvPr/>
        </p:nvSpPr>
        <p:spPr>
          <a:xfrm>
            <a:off x="134818" y="392948"/>
            <a:ext cx="6820311" cy="4357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-GB" dirty="0">
              <a:solidFill>
                <a:schemeClr val="bg1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Low phase range for transmissive surfaces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Complicated phase control network for 3D beam steering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Polarisation Insensitive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Wideband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dirty="0" err="1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AoA</a:t>
            </a:r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estimation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Wide incidence angle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Specular Reflection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dirty="0">
              <a:solidFill>
                <a:schemeClr val="bg1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-GB" dirty="0">
              <a:solidFill>
                <a:schemeClr val="bg1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-GB" dirty="0">
              <a:solidFill>
                <a:schemeClr val="bg1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EAAD45-B9CD-423F-A6FB-F302C7D990B4}"/>
              </a:ext>
            </a:extLst>
          </p:cNvPr>
          <p:cNvSpPr txBox="1">
            <a:spLocks/>
          </p:cNvSpPr>
          <p:nvPr/>
        </p:nvSpPr>
        <p:spPr>
          <a:xfrm>
            <a:off x="-11611" y="179702"/>
            <a:ext cx="7551282" cy="309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kern="1200" cap="none" spc="0" baseline="0">
                <a:ln>
                  <a:noFill/>
                </a:ln>
                <a:solidFill>
                  <a:srgbClr val="203D75"/>
                </a:solidFill>
                <a:effectLst/>
                <a:latin typeface="Georgia"/>
                <a:ea typeface="+mj-ea"/>
                <a:cs typeface="Georgia"/>
              </a:defRPr>
            </a:lvl1pPr>
          </a:lstStyle>
          <a:p>
            <a:pPr>
              <a:defRPr/>
            </a:pPr>
            <a:r>
              <a:rPr lang="en-GB" sz="2800" dirty="0">
                <a:solidFill>
                  <a:schemeClr val="bg1"/>
                </a:solidFill>
                <a:latin typeface="Georgia" panose="02040502050405020303" pitchFamily="18" charset="0"/>
              </a:rPr>
              <a:t>Practical Challenges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56E65D-77B4-4A7B-82AE-536A5136F2EA}"/>
              </a:ext>
            </a:extLst>
          </p:cNvPr>
          <p:cNvCxnSpPr>
            <a:cxnSpLocks/>
          </p:cNvCxnSpPr>
          <p:nvPr/>
        </p:nvCxnSpPr>
        <p:spPr>
          <a:xfrm>
            <a:off x="0" y="65435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CD5F3A-21D3-49AB-9EEE-EFCA551A6BE8}"/>
              </a:ext>
            </a:extLst>
          </p:cNvPr>
          <p:cNvCxnSpPr>
            <a:cxnSpLocks/>
          </p:cNvCxnSpPr>
          <p:nvPr/>
        </p:nvCxnSpPr>
        <p:spPr>
          <a:xfrm>
            <a:off x="347" y="4876801"/>
            <a:ext cx="91376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DEBE196-D3EE-42DB-AF70-AD76E98A3802}"/>
              </a:ext>
            </a:extLst>
          </p:cNvPr>
          <p:cNvSpPr/>
          <p:nvPr/>
        </p:nvSpPr>
        <p:spPr>
          <a:xfrm>
            <a:off x="-5632" y="4864282"/>
            <a:ext cx="91496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200" dirty="0">
                <a:solidFill>
                  <a:schemeClr val="bg1"/>
                </a:solidFill>
                <a:latin typeface="Georgia" panose="02040502050405020303" pitchFamily="18" charset="0"/>
              </a:rPr>
              <a:t>9</a:t>
            </a:r>
          </a:p>
        </p:txBody>
      </p:sp>
      <p:pic>
        <p:nvPicPr>
          <p:cNvPr id="13" name="Picture 4" descr="University of Surrey | MDM for Education | dataJAR">
            <a:extLst>
              <a:ext uri="{FF2B5EF4-FFF2-40B4-BE49-F238E27FC236}">
                <a16:creationId xmlns:a16="http://schemas.microsoft.com/office/drawing/2014/main" id="{1A49EA6A-D03C-41C1-BAF1-810E0BDC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511" y="44955"/>
            <a:ext cx="1731671" cy="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BC08C4-3F0E-4059-AC3C-03B966FCEC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88" t="8072" r="27314" b="6693"/>
          <a:stretch/>
        </p:blipFill>
        <p:spPr>
          <a:xfrm>
            <a:off x="7184017" y="2571750"/>
            <a:ext cx="1790301" cy="17556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24803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21669FD-D42D-4CC8-8D3B-BF48A083BFD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EDDBEB-EEBB-463A-8808-086590BB2E14}"/>
              </a:ext>
            </a:extLst>
          </p:cNvPr>
          <p:cNvGrpSpPr/>
          <p:nvPr/>
        </p:nvGrpSpPr>
        <p:grpSpPr>
          <a:xfrm>
            <a:off x="6720971" y="865252"/>
            <a:ext cx="1537608" cy="1177406"/>
            <a:chOff x="1988294" y="4314915"/>
            <a:chExt cx="2311540" cy="170433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2083D17-3785-4A5E-BE48-1AB5757CC4F9}"/>
                </a:ext>
              </a:extLst>
            </p:cNvPr>
            <p:cNvSpPr/>
            <p:nvPr/>
          </p:nvSpPr>
          <p:spPr>
            <a:xfrm>
              <a:off x="1988294" y="4314915"/>
              <a:ext cx="2311540" cy="1704336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6" name="Oval 4">
              <a:extLst>
                <a:ext uri="{FF2B5EF4-FFF2-40B4-BE49-F238E27FC236}">
                  <a16:creationId xmlns:a16="http://schemas.microsoft.com/office/drawing/2014/main" id="{A55A0BF2-37FA-48ED-944C-C5ADC42375A7}"/>
                </a:ext>
              </a:extLst>
            </p:cNvPr>
            <p:cNvSpPr txBox="1"/>
            <p:nvPr/>
          </p:nvSpPr>
          <p:spPr>
            <a:xfrm>
              <a:off x="2326811" y="4564509"/>
              <a:ext cx="1634506" cy="12051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dirty="0">
                  <a:solidFill>
                    <a:schemeClr val="bg1"/>
                  </a:solidFill>
                </a:rPr>
                <a:t>Unwanted mirror reflection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AA99AAA-F374-405A-BC8D-F70462E64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47" y="2357386"/>
            <a:ext cx="2778075" cy="2438721"/>
          </a:xfrm>
          <a:prstGeom prst="rect">
            <a:avLst/>
          </a:prstGeom>
        </p:spPr>
      </p:pic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6134D93A-A898-4D50-962C-618E4A55A591}"/>
              </a:ext>
            </a:extLst>
          </p:cNvPr>
          <p:cNvSpPr/>
          <p:nvPr/>
        </p:nvSpPr>
        <p:spPr>
          <a:xfrm rot="5400000">
            <a:off x="1428499" y="1838079"/>
            <a:ext cx="318977" cy="58612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91F9CA-4CB0-41A6-BFE2-90E1E76DAF48}"/>
              </a:ext>
            </a:extLst>
          </p:cNvPr>
          <p:cNvGrpSpPr/>
          <p:nvPr/>
        </p:nvGrpSpPr>
        <p:grpSpPr>
          <a:xfrm>
            <a:off x="815683" y="796096"/>
            <a:ext cx="1544609" cy="1208073"/>
            <a:chOff x="2126513" y="425176"/>
            <a:chExt cx="2059478" cy="161076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6ABE095-544B-4CEC-B6BC-2D55C160A105}"/>
                </a:ext>
              </a:extLst>
            </p:cNvPr>
            <p:cNvSpPr/>
            <p:nvPr/>
          </p:nvSpPr>
          <p:spPr>
            <a:xfrm>
              <a:off x="2126513" y="425176"/>
              <a:ext cx="2059478" cy="1610764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2" name="Oval 4">
              <a:extLst>
                <a:ext uri="{FF2B5EF4-FFF2-40B4-BE49-F238E27FC236}">
                  <a16:creationId xmlns:a16="http://schemas.microsoft.com/office/drawing/2014/main" id="{127962FF-D58C-4214-8642-4951305C0DE5}"/>
                </a:ext>
              </a:extLst>
            </p:cNvPr>
            <p:cNvSpPr txBox="1"/>
            <p:nvPr/>
          </p:nvSpPr>
          <p:spPr>
            <a:xfrm>
              <a:off x="2428117" y="661067"/>
              <a:ext cx="1456270" cy="11389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100" dirty="0">
                  <a:solidFill>
                    <a:schemeClr val="bg1"/>
                  </a:solidFill>
                </a:rPr>
                <a:t>High specular reflection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A6C838-A602-4B50-835C-B20A5052E05F}"/>
              </a:ext>
            </a:extLst>
          </p:cNvPr>
          <p:cNvGrpSpPr/>
          <p:nvPr/>
        </p:nvGrpSpPr>
        <p:grpSpPr>
          <a:xfrm>
            <a:off x="3789028" y="865252"/>
            <a:ext cx="1537608" cy="3769187"/>
            <a:chOff x="-238067" y="-1235731"/>
            <a:chExt cx="2050144" cy="502558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DDE9B96-93ED-48BA-9710-2FA379D50249}"/>
                </a:ext>
              </a:extLst>
            </p:cNvPr>
            <p:cNvSpPr/>
            <p:nvPr/>
          </p:nvSpPr>
          <p:spPr>
            <a:xfrm>
              <a:off x="-238067" y="-1235731"/>
              <a:ext cx="2050144" cy="1569874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lIns="0" tIns="0" rIns="0" bIns="0"/>
            <a:lstStyle/>
            <a:p>
              <a:pPr algn="ctr"/>
              <a:r>
                <a:rPr lang="en-GB" sz="2100" dirty="0">
                  <a:solidFill>
                    <a:schemeClr val="bg1"/>
                  </a:solidFill>
                </a:rPr>
                <a:t>Low efficiency</a:t>
              </a:r>
            </a:p>
          </p:txBody>
        </p:sp>
        <p:sp>
          <p:nvSpPr>
            <p:cNvPr id="19" name="Oval 4">
              <a:extLst>
                <a:ext uri="{FF2B5EF4-FFF2-40B4-BE49-F238E27FC236}">
                  <a16:creationId xmlns:a16="http://schemas.microsoft.com/office/drawing/2014/main" id="{904F0256-7847-4E94-BAD0-EDE6C1F68D44}"/>
                </a:ext>
              </a:extLst>
            </p:cNvPr>
            <p:cNvSpPr txBox="1"/>
            <p:nvPr/>
          </p:nvSpPr>
          <p:spPr>
            <a:xfrm>
              <a:off x="172276" y="2679783"/>
              <a:ext cx="1449670" cy="11100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100" dirty="0">
                  <a:solidFill>
                    <a:schemeClr val="bg1"/>
                  </a:solidFill>
                </a:rPr>
                <a:t>Low efficiency</a:t>
              </a:r>
            </a:p>
          </p:txBody>
        </p:sp>
      </p:grp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6088BF1C-5DFE-4176-B5A7-2237D2362A00}"/>
              </a:ext>
            </a:extLst>
          </p:cNvPr>
          <p:cNvSpPr/>
          <p:nvPr/>
        </p:nvSpPr>
        <p:spPr>
          <a:xfrm rot="5400000">
            <a:off x="4398344" y="1875388"/>
            <a:ext cx="318977" cy="58612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2DEC944-1772-4A79-9419-D656F6152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176" y="2345943"/>
            <a:ext cx="2791111" cy="2450164"/>
          </a:xfrm>
          <a:prstGeom prst="rect">
            <a:avLst/>
          </a:prstGeom>
        </p:spPr>
      </p:pic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E28C45E7-92B8-483E-B57E-A509AAA7C802}"/>
              </a:ext>
            </a:extLst>
          </p:cNvPr>
          <p:cNvSpPr/>
          <p:nvPr/>
        </p:nvSpPr>
        <p:spPr>
          <a:xfrm rot="5400000">
            <a:off x="7330287" y="1875388"/>
            <a:ext cx="318977" cy="58612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5AEC348-1276-434E-A173-D08202E4C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741" y="2345943"/>
            <a:ext cx="2791108" cy="2455469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C5C13996-CEFF-4C53-92FC-981215E6DB4F}"/>
              </a:ext>
            </a:extLst>
          </p:cNvPr>
          <p:cNvSpPr txBox="1">
            <a:spLocks/>
          </p:cNvSpPr>
          <p:nvPr/>
        </p:nvSpPr>
        <p:spPr>
          <a:xfrm>
            <a:off x="191247" y="168689"/>
            <a:ext cx="7551282" cy="309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kern="1200" cap="none" spc="0" baseline="0">
                <a:ln>
                  <a:noFill/>
                </a:ln>
                <a:solidFill>
                  <a:srgbClr val="203D75"/>
                </a:solidFill>
                <a:effectLst/>
                <a:latin typeface="Georgia"/>
                <a:ea typeface="+mj-ea"/>
                <a:cs typeface="Georgia"/>
              </a:defRPr>
            </a:lvl1pPr>
          </a:lstStyle>
          <a:p>
            <a:pPr>
              <a:defRPr/>
            </a:pPr>
            <a:r>
              <a:rPr lang="en-GB" sz="3000" dirty="0">
                <a:solidFill>
                  <a:schemeClr val="bg1"/>
                </a:solidFill>
                <a:latin typeface="Georgia" panose="02040502050405020303" pitchFamily="18" charset="0"/>
              </a:rPr>
              <a:t>Practical challenges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6C893A3-1C6D-4464-9316-9F7F4C26DE4B}"/>
              </a:ext>
            </a:extLst>
          </p:cNvPr>
          <p:cNvCxnSpPr>
            <a:cxnSpLocks/>
          </p:cNvCxnSpPr>
          <p:nvPr/>
        </p:nvCxnSpPr>
        <p:spPr>
          <a:xfrm>
            <a:off x="0" y="65435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0" name="Picture 4" descr="University of Surrey | MDM for Education | dataJAR">
            <a:extLst>
              <a:ext uri="{FF2B5EF4-FFF2-40B4-BE49-F238E27FC236}">
                <a16:creationId xmlns:a16="http://schemas.microsoft.com/office/drawing/2014/main" id="{63304037-1CDB-4E8C-9EB0-A01B4A184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511" y="44955"/>
            <a:ext cx="1731671" cy="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BC5F833-DED1-49AC-9755-2790527AE3AE}"/>
              </a:ext>
            </a:extLst>
          </p:cNvPr>
          <p:cNvCxnSpPr>
            <a:cxnSpLocks/>
          </p:cNvCxnSpPr>
          <p:nvPr/>
        </p:nvCxnSpPr>
        <p:spPr>
          <a:xfrm>
            <a:off x="347" y="4876801"/>
            <a:ext cx="91376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3668887-7FA0-41B3-B115-DBEE818C0DF1}"/>
              </a:ext>
            </a:extLst>
          </p:cNvPr>
          <p:cNvSpPr/>
          <p:nvPr/>
        </p:nvSpPr>
        <p:spPr>
          <a:xfrm>
            <a:off x="-5632" y="4864282"/>
            <a:ext cx="91496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200" dirty="0">
                <a:solidFill>
                  <a:schemeClr val="bg1"/>
                </a:solidFill>
                <a:latin typeface="Georgia" panose="02040502050405020303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2273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33F5F46-6AFA-4B3E-BD74-84AD6C8362E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B2C8CF-47F5-4AFC-AC79-D189D4730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24" y="184231"/>
            <a:ext cx="7551282" cy="309951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6GIC </a:t>
            </a:r>
            <a:r>
              <a:rPr lang="en-GB" sz="2800">
                <a:solidFill>
                  <a:schemeClr val="bg1"/>
                </a:solidFill>
              </a:rPr>
              <a:t>Proposed Solution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75179D-7045-41FC-98D7-CB5A13C955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7" t="5183" r="8273" b="4956"/>
          <a:stretch/>
        </p:blipFill>
        <p:spPr>
          <a:xfrm>
            <a:off x="401617" y="861832"/>
            <a:ext cx="4966951" cy="39328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921FDA-BF13-4E62-B555-1ED3721EFF4D}"/>
              </a:ext>
            </a:extLst>
          </p:cNvPr>
          <p:cNvSpPr txBox="1"/>
          <p:nvPr/>
        </p:nvSpPr>
        <p:spPr>
          <a:xfrm>
            <a:off x="517024" y="2777448"/>
            <a:ext cx="2024267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350" dirty="0"/>
              <a:t>Same element spacing</a:t>
            </a:r>
          </a:p>
        </p:txBody>
      </p:sp>
      <p:sp>
        <p:nvSpPr>
          <p:cNvPr id="5" name="Arrow: Up-Down 4">
            <a:extLst>
              <a:ext uri="{FF2B5EF4-FFF2-40B4-BE49-F238E27FC236}">
                <a16:creationId xmlns:a16="http://schemas.microsoft.com/office/drawing/2014/main" id="{1EC33D7D-5435-4A64-9DE1-F701A7DF05DA}"/>
              </a:ext>
            </a:extLst>
          </p:cNvPr>
          <p:cNvSpPr/>
          <p:nvPr/>
        </p:nvSpPr>
        <p:spPr>
          <a:xfrm>
            <a:off x="2647186" y="2606399"/>
            <a:ext cx="295835" cy="574862"/>
          </a:xfrm>
          <a:prstGeom prst="up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84B10C-1D15-46FE-9301-AC28719653F8}"/>
              </a:ext>
            </a:extLst>
          </p:cNvPr>
          <p:cNvSpPr txBox="1"/>
          <p:nvPr/>
        </p:nvSpPr>
        <p:spPr>
          <a:xfrm>
            <a:off x="3048916" y="2748884"/>
            <a:ext cx="1711138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350" dirty="0"/>
              <a:t>Same Aperture size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D5BAB8-D7D5-4C29-AD4F-4D6A7C90649B}"/>
              </a:ext>
            </a:extLst>
          </p:cNvPr>
          <p:cNvCxnSpPr>
            <a:cxnSpLocks/>
          </p:cNvCxnSpPr>
          <p:nvPr/>
        </p:nvCxnSpPr>
        <p:spPr>
          <a:xfrm>
            <a:off x="0" y="65435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University of Surrey | MDM for Education | dataJAR">
            <a:extLst>
              <a:ext uri="{FF2B5EF4-FFF2-40B4-BE49-F238E27FC236}">
                <a16:creationId xmlns:a16="http://schemas.microsoft.com/office/drawing/2014/main" id="{9C62FF4D-57C8-4967-B155-A6DA219B8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511" y="44955"/>
            <a:ext cx="1731671" cy="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112AAA-EE89-4264-A569-CE8E359BB8D6}"/>
              </a:ext>
            </a:extLst>
          </p:cNvPr>
          <p:cNvCxnSpPr>
            <a:cxnSpLocks/>
          </p:cNvCxnSpPr>
          <p:nvPr/>
        </p:nvCxnSpPr>
        <p:spPr>
          <a:xfrm>
            <a:off x="347" y="4876801"/>
            <a:ext cx="91376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022B041-9B33-4FD8-965D-773F3408B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691" y="1079582"/>
            <a:ext cx="3525207" cy="34973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F8295F1-67A2-48B4-983C-7305B97D9D1C}"/>
              </a:ext>
            </a:extLst>
          </p:cNvPr>
          <p:cNvSpPr/>
          <p:nvPr/>
        </p:nvSpPr>
        <p:spPr>
          <a:xfrm>
            <a:off x="-5632" y="4864282"/>
            <a:ext cx="91496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200" dirty="0">
                <a:solidFill>
                  <a:schemeClr val="bg1"/>
                </a:solidFill>
                <a:latin typeface="Georgia" panose="02040502050405020303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359432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8CF9564-40CD-47E7-BFC3-3BB7300BABF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CB98B-F1A4-44E0-A568-F440EE9AB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35" y="173310"/>
            <a:ext cx="7551282" cy="309951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RIS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80AFB-D5A7-4FC7-BA11-E7BAF65AB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9A75-FC39-407B-A2E1-D67AA00DDE85}" type="slidenum">
              <a:rPr lang="en-GB" smtClean="0"/>
              <a:t>13</a:t>
            </a:fld>
            <a:endParaRPr lang="en-GB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AF23A85-44A1-40E1-9B79-2B4A79A66F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631369"/>
              </p:ext>
            </p:extLst>
          </p:nvPr>
        </p:nvGraphicFramePr>
        <p:xfrm>
          <a:off x="697973" y="614467"/>
          <a:ext cx="7551282" cy="4247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Acrobat Document" r:id="rId3" imgW="18288000" imgH="10287000" progId="Acrobat.Document.DC">
                  <p:embed/>
                </p:oleObj>
              </mc:Choice>
              <mc:Fallback>
                <p:oleObj name="Acrobat Document" r:id="rId3" imgW="18288000" imgH="10287000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2AF23A85-44A1-40E1-9B79-2B4A79A66F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7973" y="614467"/>
                        <a:ext cx="7551282" cy="42475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64EF15B-4F79-4DF9-B804-D789D092271A}"/>
              </a:ext>
            </a:extLst>
          </p:cNvPr>
          <p:cNvCxnSpPr>
            <a:cxnSpLocks/>
          </p:cNvCxnSpPr>
          <p:nvPr/>
        </p:nvCxnSpPr>
        <p:spPr>
          <a:xfrm>
            <a:off x="0" y="608368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University of Surrey | MDM for Education | dataJAR">
            <a:extLst>
              <a:ext uri="{FF2B5EF4-FFF2-40B4-BE49-F238E27FC236}">
                <a16:creationId xmlns:a16="http://schemas.microsoft.com/office/drawing/2014/main" id="{C86064BB-20DD-4E8D-8910-ED7E21263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036" y="48764"/>
            <a:ext cx="1731671" cy="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91E4CE-0EC3-4761-A182-576D125940D9}"/>
              </a:ext>
            </a:extLst>
          </p:cNvPr>
          <p:cNvCxnSpPr>
            <a:cxnSpLocks/>
          </p:cNvCxnSpPr>
          <p:nvPr/>
        </p:nvCxnSpPr>
        <p:spPr>
          <a:xfrm>
            <a:off x="347" y="4876801"/>
            <a:ext cx="91376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887F1AE-0561-4EF3-B7B7-F135E47CBB19}"/>
              </a:ext>
            </a:extLst>
          </p:cNvPr>
          <p:cNvSpPr/>
          <p:nvPr/>
        </p:nvSpPr>
        <p:spPr>
          <a:xfrm>
            <a:off x="-5632" y="4864282"/>
            <a:ext cx="91496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200" dirty="0">
                <a:solidFill>
                  <a:schemeClr val="bg1"/>
                </a:solidFill>
                <a:latin typeface="Georgia" panose="02040502050405020303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541792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9E8249F-99C9-45B0-8FBD-0182756FD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08" t="22319" r="13407" b="21441"/>
          <a:stretch/>
        </p:blipFill>
        <p:spPr>
          <a:xfrm>
            <a:off x="88371" y="89556"/>
            <a:ext cx="1203526" cy="58917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93917" y="1650389"/>
            <a:ext cx="5775157" cy="805776"/>
          </a:xfrm>
        </p:spPr>
        <p:txBody>
          <a:bodyPr/>
          <a:lstStyle/>
          <a:p>
            <a:r>
              <a:rPr lang="en-GB" dirty="0"/>
              <a:t>Thank You</a:t>
            </a:r>
            <a:br>
              <a:rPr lang="en-GB" dirty="0"/>
            </a:br>
            <a:r>
              <a:rPr lang="en-GB" sz="1400" dirty="0">
                <a:solidFill>
                  <a:schemeClr val="accent1">
                    <a:lumMod val="75000"/>
                  </a:schemeClr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m.khalily@surrey.ac.uk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effectLst/>
              </a:rPr>
              <a:t> / 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khalily@ieee.org</a:t>
            </a:r>
            <a:br>
              <a:rPr lang="en-GB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098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8C4F002-A7F6-4DE1-9803-DC9F26C50DD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EAAD45-B9CD-423F-A6FB-F302C7D990B4}"/>
              </a:ext>
            </a:extLst>
          </p:cNvPr>
          <p:cNvSpPr txBox="1">
            <a:spLocks/>
          </p:cNvSpPr>
          <p:nvPr/>
        </p:nvSpPr>
        <p:spPr>
          <a:xfrm>
            <a:off x="191247" y="168689"/>
            <a:ext cx="7551282" cy="309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kern="1200" cap="none" spc="0" baseline="0">
                <a:ln>
                  <a:noFill/>
                </a:ln>
                <a:solidFill>
                  <a:srgbClr val="203D75"/>
                </a:solidFill>
                <a:effectLst/>
                <a:latin typeface="Georgia"/>
                <a:ea typeface="+mj-ea"/>
                <a:cs typeface="Georgia"/>
              </a:defRPr>
            </a:lvl1pPr>
          </a:lstStyle>
          <a:p>
            <a:pPr>
              <a:defRPr/>
            </a:pPr>
            <a:r>
              <a:rPr lang="en-GB" sz="3000" dirty="0">
                <a:solidFill>
                  <a:schemeClr val="bg1"/>
                </a:solidFill>
                <a:latin typeface="Georgia" panose="02040502050405020303" pitchFamily="18" charset="0"/>
              </a:rPr>
              <a:t>RIS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56E65D-77B4-4A7B-82AE-536A5136F2EA}"/>
              </a:ext>
            </a:extLst>
          </p:cNvPr>
          <p:cNvCxnSpPr>
            <a:cxnSpLocks/>
          </p:cNvCxnSpPr>
          <p:nvPr/>
        </p:nvCxnSpPr>
        <p:spPr>
          <a:xfrm>
            <a:off x="0" y="627466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University of Surrey | MDM for Education | dataJAR">
            <a:extLst>
              <a:ext uri="{FF2B5EF4-FFF2-40B4-BE49-F238E27FC236}">
                <a16:creationId xmlns:a16="http://schemas.microsoft.com/office/drawing/2014/main" id="{CAD28835-1B7C-44CC-A13B-ECDC3852A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511" y="44955"/>
            <a:ext cx="1731671" cy="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CD5F3A-21D3-49AB-9EEE-EFCA551A6BE8}"/>
              </a:ext>
            </a:extLst>
          </p:cNvPr>
          <p:cNvCxnSpPr>
            <a:cxnSpLocks/>
          </p:cNvCxnSpPr>
          <p:nvPr/>
        </p:nvCxnSpPr>
        <p:spPr>
          <a:xfrm>
            <a:off x="347" y="4876801"/>
            <a:ext cx="91376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DEBE196-D3EE-42DB-AF70-AD76E98A3802}"/>
              </a:ext>
            </a:extLst>
          </p:cNvPr>
          <p:cNvSpPr/>
          <p:nvPr/>
        </p:nvSpPr>
        <p:spPr>
          <a:xfrm>
            <a:off x="-5632" y="4864282"/>
            <a:ext cx="91496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200" dirty="0">
                <a:solidFill>
                  <a:schemeClr val="bg1"/>
                </a:solidFill>
                <a:latin typeface="Georgia" panose="02040502050405020303" pitchFamily="18" charset="0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0812DF-ABA9-46E9-B39A-FDC2F08A48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097"/>
          <a:stretch/>
        </p:blipFill>
        <p:spPr>
          <a:xfrm>
            <a:off x="3543084" y="648950"/>
            <a:ext cx="5572664" cy="41772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1A4F45F-0E03-4E4E-A5B1-3968B9F17A01}"/>
              </a:ext>
            </a:extLst>
          </p:cNvPr>
          <p:cNvSpPr/>
          <p:nvPr/>
        </p:nvSpPr>
        <p:spPr>
          <a:xfrm>
            <a:off x="28252" y="1122832"/>
            <a:ext cx="3502534" cy="3252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RIS are typically composed of a large </a:t>
            </a:r>
            <a:r>
              <a:rPr lang="en-GB" sz="1400" dirty="0" err="1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metasurface</a:t>
            </a:r>
            <a:r>
              <a:rPr lang="en-GB" sz="1400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sheet.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Each individual scatterer or a cluster of unit-cells can be tuned in such a way that the whole surface can reconstruct EM waves.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tunability may be performed by using liquid crystals, graphene, varactors, microelectromechanical systems (MEMS) or PIN diodes.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Transmissive / Reflective / STAR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static RIS requires no input power</a:t>
            </a:r>
          </a:p>
        </p:txBody>
      </p:sp>
    </p:spTree>
    <p:extLst>
      <p:ext uri="{BB962C8B-B14F-4D97-AF65-F5344CB8AC3E}">
        <p14:creationId xmlns:p14="http://schemas.microsoft.com/office/powerpoint/2010/main" val="3675808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68D556B-8D33-4802-BFF0-A01890A4714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EAAD45-B9CD-423F-A6FB-F302C7D990B4}"/>
              </a:ext>
            </a:extLst>
          </p:cNvPr>
          <p:cNvSpPr txBox="1">
            <a:spLocks/>
          </p:cNvSpPr>
          <p:nvPr/>
        </p:nvSpPr>
        <p:spPr>
          <a:xfrm>
            <a:off x="191247" y="168689"/>
            <a:ext cx="7551282" cy="309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kern="1200" cap="none" spc="0" baseline="0">
                <a:ln>
                  <a:noFill/>
                </a:ln>
                <a:solidFill>
                  <a:srgbClr val="203D75"/>
                </a:solidFill>
                <a:effectLst/>
                <a:latin typeface="Georgia"/>
                <a:ea typeface="+mj-ea"/>
                <a:cs typeface="Georgia"/>
              </a:defRPr>
            </a:lvl1pPr>
          </a:lstStyle>
          <a:p>
            <a:pPr>
              <a:defRPr/>
            </a:pPr>
            <a:r>
              <a:rPr lang="en-GB" sz="3000" dirty="0">
                <a:solidFill>
                  <a:schemeClr val="bg1"/>
                </a:solidFill>
                <a:latin typeface="Georgia" panose="02040502050405020303" pitchFamily="18" charset="0"/>
              </a:rPr>
              <a:t>RIS (Reflective)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56E65D-77B4-4A7B-82AE-536A5136F2EA}"/>
              </a:ext>
            </a:extLst>
          </p:cNvPr>
          <p:cNvCxnSpPr>
            <a:cxnSpLocks/>
          </p:cNvCxnSpPr>
          <p:nvPr/>
        </p:nvCxnSpPr>
        <p:spPr>
          <a:xfrm>
            <a:off x="0" y="65435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CD5F3A-21D3-49AB-9EEE-EFCA551A6BE8}"/>
              </a:ext>
            </a:extLst>
          </p:cNvPr>
          <p:cNvCxnSpPr>
            <a:cxnSpLocks/>
          </p:cNvCxnSpPr>
          <p:nvPr/>
        </p:nvCxnSpPr>
        <p:spPr>
          <a:xfrm>
            <a:off x="347" y="4876801"/>
            <a:ext cx="91376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DEBE196-D3EE-42DB-AF70-AD76E98A3802}"/>
              </a:ext>
            </a:extLst>
          </p:cNvPr>
          <p:cNvSpPr/>
          <p:nvPr/>
        </p:nvSpPr>
        <p:spPr>
          <a:xfrm>
            <a:off x="-5632" y="4864282"/>
            <a:ext cx="91496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200" dirty="0">
                <a:solidFill>
                  <a:schemeClr val="bg1"/>
                </a:solidFill>
                <a:latin typeface="Georgia" panose="02040502050405020303" pitchFamily="18" charset="0"/>
              </a:rPr>
              <a:t>2</a:t>
            </a:r>
          </a:p>
        </p:txBody>
      </p:sp>
      <p:pic>
        <p:nvPicPr>
          <p:cNvPr id="13" name="Picture 4" descr="University of Surrey | MDM for Education | dataJAR">
            <a:extLst>
              <a:ext uri="{FF2B5EF4-FFF2-40B4-BE49-F238E27FC236}">
                <a16:creationId xmlns:a16="http://schemas.microsoft.com/office/drawing/2014/main" id="{1A49EA6A-D03C-41C1-BAF1-810E0BDC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511" y="44955"/>
            <a:ext cx="1731671" cy="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BA2F695C-912D-44C0-8CDA-534AA1E2E7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8" t="27168" r="62502" b="3297"/>
          <a:stretch/>
        </p:blipFill>
        <p:spPr>
          <a:xfrm>
            <a:off x="89009" y="1197662"/>
            <a:ext cx="2194992" cy="3040018"/>
          </a:xfrm>
          <a:prstGeom prst="rect">
            <a:avLst/>
          </a:prstGeom>
        </p:spPr>
      </p:pic>
      <p:pic>
        <p:nvPicPr>
          <p:cNvPr id="15" name="Picture 14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0C05F9D8-2FED-4BEA-BAAD-97339AEC06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63" t="21161" r="2874" b="7082"/>
          <a:stretch/>
        </p:blipFill>
        <p:spPr>
          <a:xfrm>
            <a:off x="2355999" y="974059"/>
            <a:ext cx="2524951" cy="3297343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D0DFFD6B-8966-4E6D-A419-6F193273DEA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4"/>
          <a:stretch/>
        </p:blipFill>
        <p:spPr>
          <a:xfrm>
            <a:off x="4952949" y="978680"/>
            <a:ext cx="4135716" cy="37098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A7F0AE-A8E0-4960-AABB-EC75FAEBDCEA}"/>
              </a:ext>
            </a:extLst>
          </p:cNvPr>
          <p:cNvSpPr txBox="1"/>
          <p:nvPr/>
        </p:nvSpPr>
        <p:spPr>
          <a:xfrm>
            <a:off x="89009" y="4305125"/>
            <a:ext cx="4634752" cy="368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Dynamic RIS                         Static RIS</a:t>
            </a:r>
          </a:p>
        </p:txBody>
      </p:sp>
    </p:spTree>
    <p:extLst>
      <p:ext uri="{BB962C8B-B14F-4D97-AF65-F5344CB8AC3E}">
        <p14:creationId xmlns:p14="http://schemas.microsoft.com/office/powerpoint/2010/main" val="1833962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1AD1D6B-AE26-40A6-B0F3-014E234FD5C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EAAD45-B9CD-423F-A6FB-F302C7D990B4}"/>
              </a:ext>
            </a:extLst>
          </p:cNvPr>
          <p:cNvSpPr txBox="1">
            <a:spLocks/>
          </p:cNvSpPr>
          <p:nvPr/>
        </p:nvSpPr>
        <p:spPr>
          <a:xfrm>
            <a:off x="0" y="114286"/>
            <a:ext cx="7551282" cy="309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kern="1200" cap="none" spc="0" baseline="0">
                <a:ln>
                  <a:noFill/>
                </a:ln>
                <a:solidFill>
                  <a:srgbClr val="203D75"/>
                </a:solidFill>
                <a:effectLst/>
                <a:latin typeface="Georgia"/>
                <a:ea typeface="+mj-ea"/>
                <a:cs typeface="Georgia"/>
              </a:defRPr>
            </a:lvl1pPr>
          </a:lstStyle>
          <a:p>
            <a:pPr>
              <a:defRPr/>
            </a:pPr>
            <a:r>
              <a:rPr lang="en-GB" sz="3000" dirty="0">
                <a:solidFill>
                  <a:schemeClr val="bg1"/>
                </a:solidFill>
                <a:latin typeface="Georgia" panose="02040502050405020303" pitchFamily="18" charset="0"/>
              </a:rPr>
              <a:t>Indoor Channel Measurement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56E65D-77B4-4A7B-82AE-536A5136F2EA}"/>
              </a:ext>
            </a:extLst>
          </p:cNvPr>
          <p:cNvCxnSpPr>
            <a:cxnSpLocks/>
          </p:cNvCxnSpPr>
          <p:nvPr/>
        </p:nvCxnSpPr>
        <p:spPr>
          <a:xfrm>
            <a:off x="0" y="65435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CD5F3A-21D3-49AB-9EEE-EFCA551A6BE8}"/>
              </a:ext>
            </a:extLst>
          </p:cNvPr>
          <p:cNvCxnSpPr>
            <a:cxnSpLocks/>
          </p:cNvCxnSpPr>
          <p:nvPr/>
        </p:nvCxnSpPr>
        <p:spPr>
          <a:xfrm>
            <a:off x="347" y="4876801"/>
            <a:ext cx="91376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DEBE196-D3EE-42DB-AF70-AD76E98A3802}"/>
              </a:ext>
            </a:extLst>
          </p:cNvPr>
          <p:cNvSpPr/>
          <p:nvPr/>
        </p:nvSpPr>
        <p:spPr>
          <a:xfrm>
            <a:off x="-5632" y="4864282"/>
            <a:ext cx="91496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200" dirty="0">
                <a:solidFill>
                  <a:schemeClr val="bg1"/>
                </a:solidFill>
                <a:latin typeface="Georgia" panose="02040502050405020303" pitchFamily="18" charset="0"/>
              </a:rPr>
              <a:t>3</a:t>
            </a:r>
          </a:p>
        </p:txBody>
      </p:sp>
      <p:pic>
        <p:nvPicPr>
          <p:cNvPr id="13" name="Picture 4" descr="University of Surrey | MDM for Education | dataJAR">
            <a:extLst>
              <a:ext uri="{FF2B5EF4-FFF2-40B4-BE49-F238E27FC236}">
                <a16:creationId xmlns:a16="http://schemas.microsoft.com/office/drawing/2014/main" id="{1A49EA6A-D03C-41C1-BAF1-810E0BDC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511" y="44955"/>
            <a:ext cx="1731671" cy="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D4B37B0-C21B-4519-B9B1-99DEEC0308EB}"/>
                  </a:ext>
                </a:extLst>
              </p14:cNvPr>
              <p14:cNvContentPartPr/>
              <p14:nvPr/>
            </p14:nvContentPartPr>
            <p14:xfrm>
              <a:off x="5650553" y="4026514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D4B37B0-C21B-4519-B9B1-99DEEC0308E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87553" y="3648514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7CB51F-BAAA-492F-A3C4-ECD76478D2FD}"/>
                  </a:ext>
                </a:extLst>
              </p14:cNvPr>
              <p14:cNvContentPartPr/>
              <p14:nvPr/>
            </p14:nvContentPartPr>
            <p14:xfrm>
              <a:off x="4419150" y="4286175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7CB51F-BAAA-492F-A3C4-ECD76478D2F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14830" y="4281855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B689E579-4938-47A0-A946-20EE2255AB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7295" y="991508"/>
            <a:ext cx="3520431" cy="3497642"/>
          </a:xfrm>
          <a:prstGeom prst="rect">
            <a:avLst/>
          </a:prstGeom>
        </p:spPr>
      </p:pic>
      <p:pic>
        <p:nvPicPr>
          <p:cNvPr id="6" name="Picture 5" descr="A picture containing text, indoor, wall, floor&#10;&#10;Description automatically generated">
            <a:extLst>
              <a:ext uri="{FF2B5EF4-FFF2-40B4-BE49-F238E27FC236}">
                <a16:creationId xmlns:a16="http://schemas.microsoft.com/office/drawing/2014/main" id="{0CC9B16F-E880-4AF9-B2D9-D644EEF333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277"/>
          <a:stretch/>
        </p:blipFill>
        <p:spPr>
          <a:xfrm>
            <a:off x="721901" y="896941"/>
            <a:ext cx="4246875" cy="2001984"/>
          </a:xfrm>
          <a:prstGeom prst="rect">
            <a:avLst/>
          </a:prstGeom>
        </p:spPr>
      </p:pic>
      <p:pic>
        <p:nvPicPr>
          <p:cNvPr id="15" name="Picture 14" descr="Chart, line chart, histogram&#10;&#10;Description automatically generated">
            <a:extLst>
              <a:ext uri="{FF2B5EF4-FFF2-40B4-BE49-F238E27FC236}">
                <a16:creationId xmlns:a16="http://schemas.microsoft.com/office/drawing/2014/main" id="{722542CA-240B-4084-909B-3815299E8C3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8891"/>
          <a:stretch/>
        </p:blipFill>
        <p:spPr>
          <a:xfrm>
            <a:off x="2845339" y="3186281"/>
            <a:ext cx="2485316" cy="1244929"/>
          </a:xfrm>
          <a:prstGeom prst="rect">
            <a:avLst/>
          </a:prstGeom>
        </p:spPr>
      </p:pic>
      <p:pic>
        <p:nvPicPr>
          <p:cNvPr id="36" name="Picture 35" descr="Chart, line chart, histogram&#10;&#10;Description automatically generated">
            <a:extLst>
              <a:ext uri="{FF2B5EF4-FFF2-40B4-BE49-F238E27FC236}">
                <a16:creationId xmlns:a16="http://schemas.microsoft.com/office/drawing/2014/main" id="{C0BCFB3E-E35F-4301-A9CE-4833C2C7A48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288" b="52150"/>
          <a:stretch/>
        </p:blipFill>
        <p:spPr>
          <a:xfrm>
            <a:off x="100319" y="3186281"/>
            <a:ext cx="2638746" cy="124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47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20CBF1D-16F3-4A82-8D59-97513F4DB26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EAAD45-B9CD-423F-A6FB-F302C7D990B4}"/>
              </a:ext>
            </a:extLst>
          </p:cNvPr>
          <p:cNvSpPr txBox="1">
            <a:spLocks/>
          </p:cNvSpPr>
          <p:nvPr/>
        </p:nvSpPr>
        <p:spPr>
          <a:xfrm>
            <a:off x="347" y="230720"/>
            <a:ext cx="7551282" cy="309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kern="1200" cap="none" spc="0" baseline="0">
                <a:ln>
                  <a:noFill/>
                </a:ln>
                <a:solidFill>
                  <a:srgbClr val="203D75"/>
                </a:solidFill>
                <a:effectLst/>
                <a:latin typeface="Georgia"/>
                <a:ea typeface="+mj-ea"/>
                <a:cs typeface="Georgia"/>
              </a:defRPr>
            </a:lvl1pPr>
          </a:lstStyle>
          <a:p>
            <a:pPr>
              <a:defRPr/>
            </a:pPr>
            <a:r>
              <a:rPr lang="en-GB" sz="3000" dirty="0">
                <a:solidFill>
                  <a:schemeClr val="bg1"/>
                </a:solidFill>
                <a:latin typeface="Georgia" panose="02040502050405020303" pitchFamily="18" charset="0"/>
              </a:rPr>
              <a:t>Outdoor Channel Measurement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56E65D-77B4-4A7B-82AE-536A5136F2EA}"/>
              </a:ext>
            </a:extLst>
          </p:cNvPr>
          <p:cNvCxnSpPr>
            <a:cxnSpLocks/>
          </p:cNvCxnSpPr>
          <p:nvPr/>
        </p:nvCxnSpPr>
        <p:spPr>
          <a:xfrm>
            <a:off x="0" y="65435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CD5F3A-21D3-49AB-9EEE-EFCA551A6BE8}"/>
              </a:ext>
            </a:extLst>
          </p:cNvPr>
          <p:cNvCxnSpPr>
            <a:cxnSpLocks/>
          </p:cNvCxnSpPr>
          <p:nvPr/>
        </p:nvCxnSpPr>
        <p:spPr>
          <a:xfrm>
            <a:off x="347" y="4876801"/>
            <a:ext cx="91376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DEBE196-D3EE-42DB-AF70-AD76E98A3802}"/>
              </a:ext>
            </a:extLst>
          </p:cNvPr>
          <p:cNvSpPr/>
          <p:nvPr/>
        </p:nvSpPr>
        <p:spPr>
          <a:xfrm>
            <a:off x="-5632" y="4864282"/>
            <a:ext cx="91496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200" dirty="0">
                <a:solidFill>
                  <a:schemeClr val="bg1"/>
                </a:solidFill>
                <a:latin typeface="Georgia" panose="02040502050405020303" pitchFamily="18" charset="0"/>
              </a:rPr>
              <a:t>4</a:t>
            </a:r>
          </a:p>
        </p:txBody>
      </p:sp>
      <p:pic>
        <p:nvPicPr>
          <p:cNvPr id="13" name="Picture 4" descr="University of Surrey | MDM for Education | dataJAR">
            <a:extLst>
              <a:ext uri="{FF2B5EF4-FFF2-40B4-BE49-F238E27FC236}">
                <a16:creationId xmlns:a16="http://schemas.microsoft.com/office/drawing/2014/main" id="{1A49EA6A-D03C-41C1-BAF1-810E0BDC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511" y="44955"/>
            <a:ext cx="1731671" cy="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D4B37B0-C21B-4519-B9B1-99DEEC0308EB}"/>
                  </a:ext>
                </a:extLst>
              </p14:cNvPr>
              <p14:cNvContentPartPr/>
              <p14:nvPr/>
            </p14:nvContentPartPr>
            <p14:xfrm>
              <a:off x="5650553" y="4026514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D4B37B0-C21B-4519-B9B1-99DEEC0308E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87553" y="3648514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7CB51F-BAAA-492F-A3C4-ECD76478D2FD}"/>
                  </a:ext>
                </a:extLst>
              </p14:cNvPr>
              <p14:cNvContentPartPr/>
              <p14:nvPr/>
            </p14:nvContentPartPr>
            <p14:xfrm>
              <a:off x="4419150" y="4286175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7CB51F-BAAA-492F-A3C4-ECD76478D2F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14830" y="4281855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Chart, line chart, histogram&#10;&#10;Description automatically generated">
            <a:extLst>
              <a:ext uri="{FF2B5EF4-FFF2-40B4-BE49-F238E27FC236}">
                <a16:creationId xmlns:a16="http://schemas.microsoft.com/office/drawing/2014/main" id="{5E349406-B890-42E9-8F77-59793D3017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6379" y="950831"/>
            <a:ext cx="4320012" cy="3816942"/>
          </a:xfrm>
          <a:prstGeom prst="rect">
            <a:avLst/>
          </a:prstGeom>
        </p:spPr>
      </p:pic>
      <p:pic>
        <p:nvPicPr>
          <p:cNvPr id="10" name="Picture 9" descr="A picture containing text, outdoor, grass&#10;&#10;Description automatically generated">
            <a:extLst>
              <a:ext uri="{FF2B5EF4-FFF2-40B4-BE49-F238E27FC236}">
                <a16:creationId xmlns:a16="http://schemas.microsoft.com/office/drawing/2014/main" id="{39684CB5-960F-4B8A-A6EE-71A3FA6DEA3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2817"/>
          <a:stretch/>
        </p:blipFill>
        <p:spPr>
          <a:xfrm>
            <a:off x="127576" y="747417"/>
            <a:ext cx="4314378" cy="1976541"/>
          </a:xfrm>
          <a:prstGeom prst="rect">
            <a:avLst/>
          </a:prstGeom>
        </p:spPr>
      </p:pic>
      <p:pic>
        <p:nvPicPr>
          <p:cNvPr id="16" name="Picture 15" descr="A picture containing text, outdoor, grass&#10;&#10;Description automatically generated">
            <a:extLst>
              <a:ext uri="{FF2B5EF4-FFF2-40B4-BE49-F238E27FC236}">
                <a16:creationId xmlns:a16="http://schemas.microsoft.com/office/drawing/2014/main" id="{EA7AB226-5ADE-48D9-B31D-D98BFD4EAE0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540"/>
          <a:stretch/>
        </p:blipFill>
        <p:spPr>
          <a:xfrm>
            <a:off x="104772" y="2894822"/>
            <a:ext cx="4314378" cy="184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94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6F9BB-096C-574A-83CA-FD4351D46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>
                <a:latin typeface="Georgia" panose="02040502050405020303" pitchFamily="18" charset="0"/>
              </a:rPr>
              <a:t>Reconfigurable Reflecting Surface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338177-4D07-4CFF-8336-8CCA8952F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85"/>
          <a:stretch/>
        </p:blipFill>
        <p:spPr>
          <a:xfrm>
            <a:off x="347" y="0"/>
            <a:ext cx="9143653" cy="51435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EAAD45-B9CD-423F-A6FB-F302C7D990B4}"/>
              </a:ext>
            </a:extLst>
          </p:cNvPr>
          <p:cNvSpPr txBox="1">
            <a:spLocks/>
          </p:cNvSpPr>
          <p:nvPr/>
        </p:nvSpPr>
        <p:spPr>
          <a:xfrm>
            <a:off x="-5632" y="223104"/>
            <a:ext cx="7551282" cy="309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kern="1200" cap="none" spc="0" baseline="0">
                <a:ln>
                  <a:noFill/>
                </a:ln>
                <a:solidFill>
                  <a:srgbClr val="203D75"/>
                </a:solidFill>
                <a:effectLst/>
                <a:latin typeface="Georgia"/>
                <a:ea typeface="+mj-ea"/>
                <a:cs typeface="Georgia"/>
              </a:defRPr>
            </a:lvl1pPr>
          </a:lstStyle>
          <a:p>
            <a:pPr>
              <a:defRPr/>
            </a:pPr>
            <a:r>
              <a:rPr lang="en-GB" sz="3000" dirty="0">
                <a:solidFill>
                  <a:schemeClr val="bg1"/>
                </a:solidFill>
                <a:latin typeface="Georgia" panose="02040502050405020303" pitchFamily="18" charset="0"/>
              </a:rPr>
              <a:t>Indoor / Outdoor Path Loss Model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56E65D-77B4-4A7B-82AE-536A5136F2EA}"/>
              </a:ext>
            </a:extLst>
          </p:cNvPr>
          <p:cNvCxnSpPr>
            <a:cxnSpLocks/>
          </p:cNvCxnSpPr>
          <p:nvPr/>
        </p:nvCxnSpPr>
        <p:spPr>
          <a:xfrm>
            <a:off x="0" y="65435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CD5F3A-21D3-49AB-9EEE-EFCA551A6BE8}"/>
              </a:ext>
            </a:extLst>
          </p:cNvPr>
          <p:cNvCxnSpPr>
            <a:cxnSpLocks/>
          </p:cNvCxnSpPr>
          <p:nvPr/>
        </p:nvCxnSpPr>
        <p:spPr>
          <a:xfrm>
            <a:off x="347" y="4876801"/>
            <a:ext cx="91376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DEBE196-D3EE-42DB-AF70-AD76E98A3802}"/>
              </a:ext>
            </a:extLst>
          </p:cNvPr>
          <p:cNvSpPr/>
          <p:nvPr/>
        </p:nvSpPr>
        <p:spPr>
          <a:xfrm>
            <a:off x="-5632" y="4864282"/>
            <a:ext cx="91496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200" dirty="0">
                <a:solidFill>
                  <a:schemeClr val="bg1"/>
                </a:solidFill>
                <a:latin typeface="Georgia" panose="02040502050405020303" pitchFamily="18" charset="0"/>
              </a:rPr>
              <a:t>5</a:t>
            </a:r>
          </a:p>
        </p:txBody>
      </p:sp>
      <p:pic>
        <p:nvPicPr>
          <p:cNvPr id="13" name="Picture 4" descr="University of Surrey | MDM for Education | dataJAR">
            <a:extLst>
              <a:ext uri="{FF2B5EF4-FFF2-40B4-BE49-F238E27FC236}">
                <a16:creationId xmlns:a16="http://schemas.microsoft.com/office/drawing/2014/main" id="{1A49EA6A-D03C-41C1-BAF1-810E0BDC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511" y="44955"/>
            <a:ext cx="1731671" cy="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D4B37B0-C21B-4519-B9B1-99DEEC0308EB}"/>
                  </a:ext>
                </a:extLst>
              </p14:cNvPr>
              <p14:cNvContentPartPr/>
              <p14:nvPr/>
            </p14:nvContentPartPr>
            <p14:xfrm>
              <a:off x="5650553" y="4026514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D4B37B0-C21B-4519-B9B1-99DEEC0308E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87553" y="3648514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7CB51F-BAAA-492F-A3C4-ECD76478D2FD}"/>
                  </a:ext>
                </a:extLst>
              </p14:cNvPr>
              <p14:cNvContentPartPr/>
              <p14:nvPr/>
            </p14:nvContentPartPr>
            <p14:xfrm>
              <a:off x="4419150" y="4286175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7CB51F-BAAA-492F-A3C4-ECD76478D2F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14830" y="4281855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DFB8FF3F-F041-46BE-B048-F9E7BAA707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7903" y="1594890"/>
            <a:ext cx="2570796" cy="1532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E07188-4796-49D2-A333-28121A2E56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2616" y="3265595"/>
            <a:ext cx="2570796" cy="5500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F16E2D-D5B6-42A7-8C90-EC2A7D6536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90417" y="1001769"/>
            <a:ext cx="2896701" cy="9582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3350ED-A6AC-4394-AF8C-66F3368822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96" y="1908124"/>
            <a:ext cx="2692903" cy="1513564"/>
          </a:xfrm>
          <a:prstGeom prst="rect">
            <a:avLst/>
          </a:prstGeom>
        </p:spPr>
      </p:pic>
      <p:pic>
        <p:nvPicPr>
          <p:cNvPr id="21" name="Picture 20" descr="Table&#10;&#10;Description automatically generated">
            <a:extLst>
              <a:ext uri="{FF2B5EF4-FFF2-40B4-BE49-F238E27FC236}">
                <a16:creationId xmlns:a16="http://schemas.microsoft.com/office/drawing/2014/main" id="{A48CF0D7-4D81-4045-AE08-1D02E1B880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12268" y="2176146"/>
            <a:ext cx="3396914" cy="242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10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9551ED6-9B66-4CB0-9613-BA886CE350D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EAAD45-B9CD-423F-A6FB-F302C7D990B4}"/>
              </a:ext>
            </a:extLst>
          </p:cNvPr>
          <p:cNvSpPr txBox="1">
            <a:spLocks/>
          </p:cNvSpPr>
          <p:nvPr/>
        </p:nvSpPr>
        <p:spPr>
          <a:xfrm>
            <a:off x="191247" y="168689"/>
            <a:ext cx="7551282" cy="309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kern="1200" cap="none" spc="0" baseline="0">
                <a:ln>
                  <a:noFill/>
                </a:ln>
                <a:solidFill>
                  <a:srgbClr val="203D75"/>
                </a:solidFill>
                <a:effectLst/>
                <a:latin typeface="Georgia"/>
                <a:ea typeface="+mj-ea"/>
                <a:cs typeface="Georgia"/>
              </a:defRPr>
            </a:lvl1pPr>
          </a:lstStyle>
          <a:p>
            <a:pPr>
              <a:defRPr/>
            </a:pPr>
            <a:r>
              <a:rPr lang="en-GB" sz="3000" dirty="0">
                <a:solidFill>
                  <a:schemeClr val="bg1"/>
                </a:solidFill>
                <a:latin typeface="Georgia" panose="02040502050405020303" pitchFamily="18" charset="0"/>
              </a:rPr>
              <a:t>RIS (mmWave Reflecting Surface)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56E65D-77B4-4A7B-82AE-536A5136F2EA}"/>
              </a:ext>
            </a:extLst>
          </p:cNvPr>
          <p:cNvCxnSpPr>
            <a:cxnSpLocks/>
          </p:cNvCxnSpPr>
          <p:nvPr/>
        </p:nvCxnSpPr>
        <p:spPr>
          <a:xfrm>
            <a:off x="0" y="65435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CD5F3A-21D3-49AB-9EEE-EFCA551A6BE8}"/>
              </a:ext>
            </a:extLst>
          </p:cNvPr>
          <p:cNvCxnSpPr>
            <a:cxnSpLocks/>
          </p:cNvCxnSpPr>
          <p:nvPr/>
        </p:nvCxnSpPr>
        <p:spPr>
          <a:xfrm>
            <a:off x="347" y="4876801"/>
            <a:ext cx="91376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DEBE196-D3EE-42DB-AF70-AD76E98A3802}"/>
              </a:ext>
            </a:extLst>
          </p:cNvPr>
          <p:cNvSpPr/>
          <p:nvPr/>
        </p:nvSpPr>
        <p:spPr>
          <a:xfrm>
            <a:off x="-5632" y="4864282"/>
            <a:ext cx="91496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200" dirty="0">
                <a:solidFill>
                  <a:schemeClr val="bg1"/>
                </a:solidFill>
                <a:latin typeface="Georgia" panose="02040502050405020303" pitchFamily="18" charset="0"/>
              </a:rPr>
              <a:t>6</a:t>
            </a:r>
          </a:p>
        </p:txBody>
      </p:sp>
      <p:pic>
        <p:nvPicPr>
          <p:cNvPr id="13" name="Picture 4" descr="University of Surrey | MDM for Education | dataJAR">
            <a:extLst>
              <a:ext uri="{FF2B5EF4-FFF2-40B4-BE49-F238E27FC236}">
                <a16:creationId xmlns:a16="http://schemas.microsoft.com/office/drawing/2014/main" id="{1A49EA6A-D03C-41C1-BAF1-810E0BDC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511" y="44955"/>
            <a:ext cx="1731671" cy="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D4B37B0-C21B-4519-B9B1-99DEEC0308EB}"/>
                  </a:ext>
                </a:extLst>
              </p14:cNvPr>
              <p14:cNvContentPartPr/>
              <p14:nvPr/>
            </p14:nvContentPartPr>
            <p14:xfrm>
              <a:off x="5650553" y="4026514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D4B37B0-C21B-4519-B9B1-99DEEC0308E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87553" y="3648514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7CB51F-BAAA-492F-A3C4-ECD76478D2FD}"/>
                  </a:ext>
                </a:extLst>
              </p14:cNvPr>
              <p14:cNvContentPartPr/>
              <p14:nvPr/>
            </p14:nvContentPartPr>
            <p14:xfrm>
              <a:off x="4419150" y="4286175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7CB51F-BAAA-492F-A3C4-ECD76478D2F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14830" y="4281855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35" name="Content Placeholder 4">
            <a:extLst>
              <a:ext uri="{FF2B5EF4-FFF2-40B4-BE49-F238E27FC236}">
                <a16:creationId xmlns:a16="http://schemas.microsoft.com/office/drawing/2014/main" id="{5487E227-0B37-42DE-8AAC-8EDD7730E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836305" y="1628126"/>
            <a:ext cx="2618935" cy="2352544"/>
          </a:xfr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50BADF3-D66A-4338-87E1-C0D50DFE0C5F}"/>
              </a:ext>
            </a:extLst>
          </p:cNvPr>
          <p:cNvSpPr/>
          <p:nvPr/>
        </p:nvSpPr>
        <p:spPr>
          <a:xfrm>
            <a:off x="347" y="1885496"/>
            <a:ext cx="4572000" cy="15649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Polarisation Insensitive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340 degree phase range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Static RRS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23GHz to 27GHz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B86EE05-361D-4F3D-A21B-A2731B065D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343" t="3664" r="22780" b="2913"/>
          <a:stretch/>
        </p:blipFill>
        <p:spPr>
          <a:xfrm rot="5400000">
            <a:off x="5678717" y="956717"/>
            <a:ext cx="3301294" cy="335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69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156FA9E-A2A5-40EF-8BAC-AF4CCFA5F9B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EAAD45-B9CD-423F-A6FB-F302C7D990B4}"/>
              </a:ext>
            </a:extLst>
          </p:cNvPr>
          <p:cNvSpPr txBox="1">
            <a:spLocks/>
          </p:cNvSpPr>
          <p:nvPr/>
        </p:nvSpPr>
        <p:spPr>
          <a:xfrm>
            <a:off x="-5632" y="206125"/>
            <a:ext cx="7551282" cy="309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kern="1200" cap="none" spc="0" baseline="0">
                <a:ln>
                  <a:noFill/>
                </a:ln>
                <a:solidFill>
                  <a:srgbClr val="203D75"/>
                </a:solidFill>
                <a:effectLst/>
                <a:latin typeface="Georgia"/>
                <a:ea typeface="+mj-ea"/>
                <a:cs typeface="Georgia"/>
              </a:defRPr>
            </a:lvl1pPr>
          </a:lstStyle>
          <a:p>
            <a:pPr>
              <a:defRPr/>
            </a:pPr>
            <a:r>
              <a:rPr lang="en-GB" sz="3000" dirty="0">
                <a:solidFill>
                  <a:schemeClr val="bg1"/>
                </a:solidFill>
                <a:latin typeface="Georgia" panose="02040502050405020303" pitchFamily="18" charset="0"/>
              </a:rPr>
              <a:t>RIS (THz Surface with OAM beams)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56E65D-77B4-4A7B-82AE-536A5136F2EA}"/>
              </a:ext>
            </a:extLst>
          </p:cNvPr>
          <p:cNvCxnSpPr>
            <a:cxnSpLocks/>
          </p:cNvCxnSpPr>
          <p:nvPr/>
        </p:nvCxnSpPr>
        <p:spPr>
          <a:xfrm>
            <a:off x="0" y="65435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CD5F3A-21D3-49AB-9EEE-EFCA551A6BE8}"/>
              </a:ext>
            </a:extLst>
          </p:cNvPr>
          <p:cNvCxnSpPr>
            <a:cxnSpLocks/>
          </p:cNvCxnSpPr>
          <p:nvPr/>
        </p:nvCxnSpPr>
        <p:spPr>
          <a:xfrm>
            <a:off x="347" y="4876801"/>
            <a:ext cx="91376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DEBE196-D3EE-42DB-AF70-AD76E98A3802}"/>
              </a:ext>
            </a:extLst>
          </p:cNvPr>
          <p:cNvSpPr/>
          <p:nvPr/>
        </p:nvSpPr>
        <p:spPr>
          <a:xfrm>
            <a:off x="-5632" y="4864282"/>
            <a:ext cx="91496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200" dirty="0">
                <a:solidFill>
                  <a:schemeClr val="bg1"/>
                </a:solidFill>
                <a:latin typeface="Georgia" panose="02040502050405020303" pitchFamily="18" charset="0"/>
              </a:rPr>
              <a:t>7</a:t>
            </a:r>
          </a:p>
        </p:txBody>
      </p:sp>
      <p:pic>
        <p:nvPicPr>
          <p:cNvPr id="13" name="Picture 4" descr="University of Surrey | MDM for Education | dataJAR">
            <a:extLst>
              <a:ext uri="{FF2B5EF4-FFF2-40B4-BE49-F238E27FC236}">
                <a16:creationId xmlns:a16="http://schemas.microsoft.com/office/drawing/2014/main" id="{1A49EA6A-D03C-41C1-BAF1-810E0BDC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511" y="44955"/>
            <a:ext cx="1731671" cy="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D4B37B0-C21B-4519-B9B1-99DEEC0308EB}"/>
                  </a:ext>
                </a:extLst>
              </p14:cNvPr>
              <p14:cNvContentPartPr/>
              <p14:nvPr/>
            </p14:nvContentPartPr>
            <p14:xfrm>
              <a:off x="5650553" y="4026514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D4B37B0-C21B-4519-B9B1-99DEEC0308E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87553" y="3648514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7CB51F-BAAA-492F-A3C4-ECD76478D2FD}"/>
                  </a:ext>
                </a:extLst>
              </p14:cNvPr>
              <p14:cNvContentPartPr/>
              <p14:nvPr/>
            </p14:nvContentPartPr>
            <p14:xfrm>
              <a:off x="4419150" y="4286175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7CB51F-BAAA-492F-A3C4-ECD76478D2F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14830" y="4281855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D50BADF3-D66A-4338-87E1-C0D50DFE0C5F}"/>
              </a:ext>
            </a:extLst>
          </p:cNvPr>
          <p:cNvSpPr/>
          <p:nvPr/>
        </p:nvSpPr>
        <p:spPr>
          <a:xfrm>
            <a:off x="-50383" y="1605976"/>
            <a:ext cx="4572000" cy="23628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RIS with tilted OAM beams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90-110 GHz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 spectral efficiency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Low cost</a:t>
            </a:r>
            <a:endParaRPr lang="en-GB" dirty="0">
              <a:solidFill>
                <a:schemeClr val="bg1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Static RRS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-GB" dirty="0">
              <a:solidFill>
                <a:schemeClr val="bg1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0182E3-1B6C-4762-BD9B-7096F5ACE7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0421" y="1269200"/>
            <a:ext cx="2103835" cy="27872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EFC9FE-F06D-4814-A182-4827CBF553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224" y="780555"/>
            <a:ext cx="2594588" cy="19654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5AF7FC-DF10-4282-A66C-16588FBBC7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3766" y="3166692"/>
            <a:ext cx="3311940" cy="160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02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AEE362A9-CE42-4B78-8925-D71E1894602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EAAD45-B9CD-423F-A6FB-F302C7D990B4}"/>
              </a:ext>
            </a:extLst>
          </p:cNvPr>
          <p:cNvSpPr txBox="1">
            <a:spLocks/>
          </p:cNvSpPr>
          <p:nvPr/>
        </p:nvSpPr>
        <p:spPr>
          <a:xfrm>
            <a:off x="104299" y="218345"/>
            <a:ext cx="7551282" cy="309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kern="1200" cap="none" spc="0" baseline="0">
                <a:ln>
                  <a:noFill/>
                </a:ln>
                <a:solidFill>
                  <a:srgbClr val="203D75"/>
                </a:solidFill>
                <a:effectLst/>
                <a:latin typeface="Georgia"/>
                <a:ea typeface="+mj-ea"/>
                <a:cs typeface="Georgia"/>
              </a:defRPr>
            </a:lvl1pPr>
          </a:lstStyle>
          <a:p>
            <a:pPr>
              <a:defRPr/>
            </a:pPr>
            <a:r>
              <a:rPr lang="en-GB" sz="3000" dirty="0">
                <a:solidFill>
                  <a:schemeClr val="bg1"/>
                </a:solidFill>
                <a:latin typeface="Georgia" panose="02040502050405020303" pitchFamily="18" charset="0"/>
              </a:rPr>
              <a:t>RIS (Transmissive)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56E65D-77B4-4A7B-82AE-536A5136F2EA}"/>
              </a:ext>
            </a:extLst>
          </p:cNvPr>
          <p:cNvCxnSpPr>
            <a:cxnSpLocks/>
          </p:cNvCxnSpPr>
          <p:nvPr/>
        </p:nvCxnSpPr>
        <p:spPr>
          <a:xfrm>
            <a:off x="0" y="65435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CD5F3A-21D3-49AB-9EEE-EFCA551A6BE8}"/>
              </a:ext>
            </a:extLst>
          </p:cNvPr>
          <p:cNvCxnSpPr>
            <a:cxnSpLocks/>
          </p:cNvCxnSpPr>
          <p:nvPr/>
        </p:nvCxnSpPr>
        <p:spPr>
          <a:xfrm>
            <a:off x="347" y="4876801"/>
            <a:ext cx="91376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DEBE196-D3EE-42DB-AF70-AD76E98A3802}"/>
              </a:ext>
            </a:extLst>
          </p:cNvPr>
          <p:cNvSpPr/>
          <p:nvPr/>
        </p:nvSpPr>
        <p:spPr>
          <a:xfrm>
            <a:off x="-5632" y="4864282"/>
            <a:ext cx="91496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200" dirty="0">
                <a:solidFill>
                  <a:schemeClr val="bg1"/>
                </a:solidFill>
                <a:latin typeface="Georgia" panose="02040502050405020303" pitchFamily="18" charset="0"/>
              </a:rPr>
              <a:t>8</a:t>
            </a:r>
          </a:p>
        </p:txBody>
      </p:sp>
      <p:pic>
        <p:nvPicPr>
          <p:cNvPr id="13" name="Picture 4" descr="University of Surrey | MDM for Education | dataJAR">
            <a:extLst>
              <a:ext uri="{FF2B5EF4-FFF2-40B4-BE49-F238E27FC236}">
                <a16:creationId xmlns:a16="http://schemas.microsoft.com/office/drawing/2014/main" id="{1A49EA6A-D03C-41C1-BAF1-810E0BDC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511" y="44955"/>
            <a:ext cx="1731671" cy="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478F4E-7857-4FB8-B32E-ECFD4541FD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4924531" y="2378209"/>
            <a:ext cx="4279540" cy="2407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CD01B1C-28A8-4562-A9B0-626D1F2DFFF4}"/>
              </a:ext>
            </a:extLst>
          </p:cNvPr>
          <p:cNvGrpSpPr/>
          <p:nvPr/>
        </p:nvGrpSpPr>
        <p:grpSpPr>
          <a:xfrm>
            <a:off x="6229102" y="4022175"/>
            <a:ext cx="532614" cy="382299"/>
            <a:chOff x="5976644" y="4026982"/>
            <a:chExt cx="532614" cy="3822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B644516-E94D-443C-AE1B-56B38629C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254670">
              <a:off x="6214769" y="4142646"/>
              <a:ext cx="294489" cy="26663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7732BBE-8CA1-47AC-9424-F2AD1CE46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254670">
              <a:off x="5976644" y="4026982"/>
              <a:ext cx="294489" cy="26663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D4B37B0-C21B-4519-B9B1-99DEEC0308EB}"/>
                  </a:ext>
                </a:extLst>
              </p14:cNvPr>
              <p14:cNvContentPartPr/>
              <p14:nvPr/>
            </p14:nvContentPartPr>
            <p14:xfrm>
              <a:off x="5650553" y="4026514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D4B37B0-C21B-4519-B9B1-99DEEC0308E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87553" y="3648514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7CB51F-BAAA-492F-A3C4-ECD76478D2FD}"/>
                  </a:ext>
                </a:extLst>
              </p14:cNvPr>
              <p14:cNvContentPartPr/>
              <p14:nvPr/>
            </p14:nvContentPartPr>
            <p14:xfrm>
              <a:off x="4419150" y="4286175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7CB51F-BAAA-492F-A3C4-ECD76478D2F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14830" y="4281855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Picture 25" descr="Peak Gain - HB Radiofrequency">
            <a:extLst>
              <a:ext uri="{FF2B5EF4-FFF2-40B4-BE49-F238E27FC236}">
                <a16:creationId xmlns:a16="http://schemas.microsoft.com/office/drawing/2014/main" id="{6D557481-CAC5-4AC0-87DD-310C297E00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1"/>
          <a:stretch/>
        </p:blipFill>
        <p:spPr bwMode="auto">
          <a:xfrm rot="17706413">
            <a:off x="6264942" y="2924766"/>
            <a:ext cx="1126381" cy="1349985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FCD1930-E864-4D26-9B61-6C8B652C4BF3}"/>
              </a:ext>
            </a:extLst>
          </p:cNvPr>
          <p:cNvCxnSpPr>
            <a:cxnSpLocks/>
          </p:cNvCxnSpPr>
          <p:nvPr/>
        </p:nvCxnSpPr>
        <p:spPr>
          <a:xfrm flipV="1">
            <a:off x="6027663" y="4154111"/>
            <a:ext cx="132671" cy="6835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D3CDB66-42FA-41DD-8777-4408FB70BC05}"/>
              </a:ext>
            </a:extLst>
          </p:cNvPr>
          <p:cNvCxnSpPr>
            <a:cxnSpLocks/>
          </p:cNvCxnSpPr>
          <p:nvPr/>
        </p:nvCxnSpPr>
        <p:spPr>
          <a:xfrm flipV="1">
            <a:off x="6113727" y="4190607"/>
            <a:ext cx="132671" cy="6835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8F89B48-AAD2-4167-A930-DFB6A968E833}"/>
              </a:ext>
            </a:extLst>
          </p:cNvPr>
          <p:cNvCxnSpPr>
            <a:cxnSpLocks/>
          </p:cNvCxnSpPr>
          <p:nvPr/>
        </p:nvCxnSpPr>
        <p:spPr>
          <a:xfrm flipV="1">
            <a:off x="6186440" y="4240120"/>
            <a:ext cx="132671" cy="6835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1FE3AA5-524E-4B6C-83AE-8BD1C5F96867}"/>
              </a:ext>
            </a:extLst>
          </p:cNvPr>
          <p:cNvCxnSpPr>
            <a:cxnSpLocks/>
          </p:cNvCxnSpPr>
          <p:nvPr/>
        </p:nvCxnSpPr>
        <p:spPr>
          <a:xfrm flipV="1">
            <a:off x="6281072" y="4282944"/>
            <a:ext cx="132671" cy="6835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4FD0AB-C2C6-4290-85E0-43FE504387E0}"/>
              </a:ext>
            </a:extLst>
          </p:cNvPr>
          <p:cNvCxnSpPr>
            <a:cxnSpLocks/>
          </p:cNvCxnSpPr>
          <p:nvPr/>
        </p:nvCxnSpPr>
        <p:spPr>
          <a:xfrm flipV="1">
            <a:off x="6363621" y="4327735"/>
            <a:ext cx="132671" cy="6835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14362BA7-5477-4DB6-9184-2532A5A51EB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alphaModFix amt="85000"/>
          </a:blip>
          <a:stretch>
            <a:fillRect/>
          </a:stretch>
        </p:blipFill>
        <p:spPr>
          <a:xfrm rot="751767">
            <a:off x="5379360" y="4230179"/>
            <a:ext cx="1216176" cy="60849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10B6E95-89B0-41C2-BE5F-7B06929D3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99" y="955295"/>
            <a:ext cx="2074573" cy="2134498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8C1F669-3041-4C02-A47F-62FD28073808}"/>
              </a:ext>
            </a:extLst>
          </p:cNvPr>
          <p:cNvCxnSpPr>
            <a:cxnSpLocks/>
          </p:cNvCxnSpPr>
          <p:nvPr/>
        </p:nvCxnSpPr>
        <p:spPr>
          <a:xfrm flipV="1">
            <a:off x="6419523" y="4374590"/>
            <a:ext cx="132671" cy="6835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0F475B2-F2D1-47D8-8B1C-CFF573165311}"/>
              </a:ext>
            </a:extLst>
          </p:cNvPr>
          <p:cNvCxnSpPr>
            <a:cxnSpLocks/>
          </p:cNvCxnSpPr>
          <p:nvPr/>
        </p:nvCxnSpPr>
        <p:spPr>
          <a:xfrm flipV="1">
            <a:off x="6514155" y="4417414"/>
            <a:ext cx="132671" cy="6835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BC3F5E7-A5E6-45FC-9420-33CCA841AB9B}"/>
              </a:ext>
            </a:extLst>
          </p:cNvPr>
          <p:cNvCxnSpPr>
            <a:cxnSpLocks/>
          </p:cNvCxnSpPr>
          <p:nvPr/>
        </p:nvCxnSpPr>
        <p:spPr>
          <a:xfrm flipV="1">
            <a:off x="6596704" y="4462205"/>
            <a:ext cx="132671" cy="6835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ontent Placeholder 2">
                <a:extLst>
                  <a:ext uri="{FF2B5EF4-FFF2-40B4-BE49-F238E27FC236}">
                    <a16:creationId xmlns:a16="http://schemas.microsoft.com/office/drawing/2014/main" id="{B091E930-B6AA-456E-9993-98D3F06AE7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65683" y="908532"/>
                <a:ext cx="4230058" cy="3512127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pPr marL="1028700" lvl="1">
                  <a:buFont typeface="Arial" panose="020B0604020202020204" pitchFamily="34" charset="0"/>
                  <a:buChar char="•"/>
                </a:pPr>
                <a:r>
                  <a:rPr lang="en-US" sz="1500" dirty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Optically transparent </a:t>
                </a:r>
                <a:r>
                  <a:rPr lang="en-US" sz="1500" dirty="0" err="1">
                    <a:solidFill>
                      <a:schemeClr val="bg1"/>
                    </a:solidFill>
                    <a:latin typeface="Georgia" panose="02040502050405020303" pitchFamily="18" charset="0"/>
                  </a:rPr>
                  <a:t>metasurface</a:t>
                </a:r>
                <a:endParaRPr lang="en-US" sz="1500" dirty="0">
                  <a:solidFill>
                    <a:schemeClr val="bg1"/>
                  </a:solidFill>
                  <a:latin typeface="Georgia" panose="02040502050405020303" pitchFamily="18" charset="0"/>
                </a:endParaRPr>
              </a:p>
              <a:p>
                <a:pPr marL="1028700" lvl="1">
                  <a:buFont typeface="Arial" panose="020B0604020202020204" pitchFamily="34" charset="0"/>
                  <a:buChar char="•"/>
                </a:pPr>
                <a:r>
                  <a:rPr lang="en-US" sz="1500" dirty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Construction of a contour beam inside the room</a:t>
                </a:r>
              </a:p>
              <a:p>
                <a:pPr marL="1028700" lvl="1">
                  <a:buFont typeface="Arial" panose="020B0604020202020204" pitchFamily="34" charset="0"/>
                  <a:buChar char="•"/>
                </a:pPr>
                <a:r>
                  <a:rPr lang="en-US" sz="1500" dirty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Interrogating 3.3~3.7 GHz from outdoor</a:t>
                </a:r>
              </a:p>
              <a:p>
                <a:pPr marL="1028700" lvl="1">
                  <a:buFont typeface="Arial" panose="020B0604020202020204" pitchFamily="34" charset="0"/>
                  <a:buChar char="•"/>
                </a:pPr>
                <a:r>
                  <a:rPr lang="en-US" sz="1500" dirty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Polarization insensitive solution</a:t>
                </a:r>
              </a:p>
              <a:p>
                <a:pPr marL="1028700" lvl="1">
                  <a:buFont typeface="Arial" panose="020B0604020202020204" pitchFamily="34" charset="0"/>
                  <a:buChar char="•"/>
                </a:pPr>
                <a:r>
                  <a:rPr lang="en-US" sz="1500" dirty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Wide incident angle insensitive</a:t>
                </a:r>
              </a:p>
              <a:p>
                <a:pPr marL="1028700" lvl="1">
                  <a:buFont typeface="Arial" panose="020B0604020202020204" pitchFamily="34" charset="0"/>
                  <a:buChar char="•"/>
                </a:pPr>
                <a:r>
                  <a:rPr lang="en-US" sz="1500" dirty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Passive and small (</a:t>
                </a:r>
                <a14:m>
                  <m:oMath xmlns:m="http://schemas.openxmlformats.org/officeDocument/2006/math">
                    <m:r>
                      <a:rPr lang="en-GB" sz="1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~15</m:t>
                    </m:r>
                    <m:r>
                      <a:rPr lang="en-GB" sz="1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GB" sz="1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×~15</m:t>
                    </m:r>
                    <m:r>
                      <a:rPr lang="en-GB" sz="1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1500" dirty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)</a:t>
                </a:r>
              </a:p>
              <a:p>
                <a:pPr marL="1028700" lvl="1">
                  <a:buFont typeface="Arial" panose="020B0604020202020204" pitchFamily="34" charset="0"/>
                  <a:buChar char="•"/>
                </a:pPr>
                <a:r>
                  <a:rPr lang="en-US" sz="1500" dirty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 Easy to implement</a:t>
                </a:r>
              </a:p>
              <a:p>
                <a:pPr marL="1028700" lvl="1">
                  <a:buFont typeface="Arial" panose="020B0604020202020204" pitchFamily="34" charset="0"/>
                  <a:buChar char="•"/>
                </a:pPr>
                <a:r>
                  <a:rPr lang="en-US" sz="1500" dirty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Capable of Arbitrary coverage pattern</a:t>
                </a:r>
              </a:p>
            </p:txBody>
          </p:sp>
        </mc:Choice>
        <mc:Fallback xmlns="">
          <p:sp>
            <p:nvSpPr>
              <p:cNvPr id="38" name="Content Placeholder 2">
                <a:extLst>
                  <a:ext uri="{FF2B5EF4-FFF2-40B4-BE49-F238E27FC236}">
                    <a16:creationId xmlns:a16="http://schemas.microsoft.com/office/drawing/2014/main" id="{B091E930-B6AA-456E-9993-98D3F06AE7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65683" y="908532"/>
                <a:ext cx="4230058" cy="3512127"/>
              </a:xfr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>
            <a:extLst>
              <a:ext uri="{FF2B5EF4-FFF2-40B4-BE49-F238E27FC236}">
                <a16:creationId xmlns:a16="http://schemas.microsoft.com/office/drawing/2014/main" id="{4FAFA7A1-4449-4D47-B9B2-2F458AEFDD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5433" y="3255776"/>
            <a:ext cx="1436719" cy="143806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A9188E9-4D47-439C-9A0A-53BCA5238B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2509" y="706230"/>
            <a:ext cx="3613284" cy="90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37007"/>
      </p:ext>
    </p:extLst>
  </p:cSld>
  <p:clrMapOvr>
    <a:masterClrMapping/>
  </p:clrMapOvr>
</p:sld>
</file>

<file path=ppt/theme/theme1.xml><?xml version="1.0" encoding="utf-8"?>
<a:theme xmlns:a="http://schemas.openxmlformats.org/drawingml/2006/main" name="WA5_OpeningPresentationProper">
  <a:themeElements>
    <a:clrScheme name="Custom 1">
      <a:dk1>
        <a:srgbClr val="203D75"/>
      </a:dk1>
      <a:lt1>
        <a:srgbClr val="FFFFFF"/>
      </a:lt1>
      <a:dk2>
        <a:srgbClr val="1F497D"/>
      </a:dk2>
      <a:lt2>
        <a:srgbClr val="A59E94"/>
      </a:lt2>
      <a:accent1>
        <a:srgbClr val="006AA0"/>
      </a:accent1>
      <a:accent2>
        <a:srgbClr val="BD0F30"/>
      </a:accent2>
      <a:accent3>
        <a:srgbClr val="9DAC24"/>
      </a:accent3>
      <a:accent4>
        <a:srgbClr val="672669"/>
      </a:accent4>
      <a:accent5>
        <a:srgbClr val="328C9E"/>
      </a:accent5>
      <a:accent6>
        <a:srgbClr val="EC7520"/>
      </a:accent6>
      <a:hlink>
        <a:srgbClr val="006AA0"/>
      </a:hlink>
      <a:folHlink>
        <a:srgbClr val="67266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rgbClr val="556169"/>
            </a:solidFill>
            <a:latin typeface="Georgia"/>
            <a:cs typeface="Georgi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WA5_OpeningPresentationProper</Template>
  <TotalTime>19071</TotalTime>
  <Words>287</Words>
  <Application>Microsoft Office PowerPoint</Application>
  <PresentationFormat>On-screen Show (16:9)</PresentationFormat>
  <Paragraphs>74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WA5_OpeningPresentationProper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Reconfigurable Reflecting Surface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6GIC Proposed Solution</vt:lpstr>
      <vt:lpstr>RIS Workshop</vt:lpstr>
      <vt:lpstr>Thank You m.khalily@surrey.ac.uk / khalily@ieee.org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 Area 5: Antennas and Propagation</dc:title>
  <dc:creator>Test2</dc:creator>
  <cp:lastModifiedBy>Khalily, Mohsen Dr (Elec Electronic Eng)</cp:lastModifiedBy>
  <cp:revision>204</cp:revision>
  <cp:lastPrinted>2018-11-27T19:12:51Z</cp:lastPrinted>
  <dcterms:created xsi:type="dcterms:W3CDTF">2016-03-15T21:24:23Z</dcterms:created>
  <dcterms:modified xsi:type="dcterms:W3CDTF">2022-06-22T22:46:13Z</dcterms:modified>
</cp:coreProperties>
</file>