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10"/>
  </p:notesMasterIdLst>
  <p:handoutMasterIdLst>
    <p:handoutMasterId r:id="rId11"/>
  </p:handoutMasterIdLst>
  <p:sldIdLst>
    <p:sldId id="261" r:id="rId2"/>
    <p:sldId id="269" r:id="rId3"/>
    <p:sldId id="2115" r:id="rId4"/>
    <p:sldId id="276" r:id="rId5"/>
    <p:sldId id="273" r:id="rId6"/>
    <p:sldId id="275" r:id="rId7"/>
    <p:sldId id="1999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8C3"/>
    <a:srgbClr val="404040"/>
    <a:srgbClr val="303B8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2C80C-A67A-48CB-8562-3634D13AF008}" v="2" dt="2022-06-01T16:34:21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EA922D-6658-4385-BCA5-E80C2FF61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6C26C3-E8AE-4488-97AF-7665DCC1DE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1F73F-9C09-40AD-9FEE-F10F01E7E65B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8C42F-02FB-4450-A234-8C824D43CC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28F9D-05A9-4440-B1FB-3A92D3E21C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6ADD0-AAB0-4285-8020-3570E7509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33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7A35B-91BD-482F-9473-F650FF55C7EB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757E6-BF79-4CAC-886F-82B7AEFC8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5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57E6-BF79-4CAC-886F-82B7AEFC80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02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57E6-BF79-4CAC-886F-82B7AEFC80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195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80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57E6-BF79-4CAC-886F-82B7AEFC80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9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57E6-BF79-4CAC-886F-82B7AEFC80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9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57E6-BF79-4CAC-886F-82B7AEFC80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863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4037A-B536-44D6-B5B0-1AAC451E913D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109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57E6-BF79-4CAC-886F-82B7AEFC80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1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5F2A79-68FD-4FDF-BA8B-422650656A85}"/>
              </a:ext>
            </a:extLst>
          </p:cNvPr>
          <p:cNvSpPr/>
          <p:nvPr userDrawn="1"/>
        </p:nvSpPr>
        <p:spPr>
          <a:xfrm>
            <a:off x="0" y="1"/>
            <a:ext cx="4322618" cy="6858000"/>
          </a:xfrm>
          <a:prstGeom prst="rect">
            <a:avLst/>
          </a:prstGeom>
          <a:solidFill>
            <a:srgbClr val="303B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46C5D-5523-49EF-8C50-B6BA49C1B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7" r="1373" b="26760"/>
          <a:stretch/>
        </p:blipFill>
        <p:spPr>
          <a:xfrm>
            <a:off x="37344" y="2376270"/>
            <a:ext cx="4285274" cy="1759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57CFF-7402-42CF-8CF8-9E17BC15B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1164" y="1122363"/>
            <a:ext cx="7010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A746A-FA8C-48A2-B65F-D12BF8FF2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4628" y="3594858"/>
            <a:ext cx="7003473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09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69CC50-F54B-4302-969B-25C8CBB7C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b="29059"/>
          <a:stretch/>
        </p:blipFill>
        <p:spPr>
          <a:xfrm>
            <a:off x="10146199" y="14707"/>
            <a:ext cx="2045801" cy="77089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BA39B2-8679-2D98-6D24-DC3FA2BE5076}"/>
              </a:ext>
            </a:extLst>
          </p:cNvPr>
          <p:cNvSpPr txBox="1">
            <a:spLocks/>
          </p:cNvSpPr>
          <p:nvPr userDrawn="1"/>
        </p:nvSpPr>
        <p:spPr>
          <a:xfrm>
            <a:off x="11028785" y="6308908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</a:endParaRPr>
          </a:p>
        </p:txBody>
      </p:sp>
      <p:pic>
        <p:nvPicPr>
          <p:cNvPr id="4" name="Picture 3" descr="SGlos Logo">
            <a:extLst>
              <a:ext uri="{FF2B5EF4-FFF2-40B4-BE49-F238E27FC236}">
                <a16:creationId xmlns:a16="http://schemas.microsoft.com/office/drawing/2014/main" id="{5126617C-3221-F6F4-E34D-5B57431B4372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5" y="6090557"/>
            <a:ext cx="2063890" cy="61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11">
            <a:extLst>
              <a:ext uri="{FF2B5EF4-FFF2-40B4-BE49-F238E27FC236}">
                <a16:creationId xmlns:a16="http://schemas.microsoft.com/office/drawing/2014/main" id="{6F2163F9-B28B-6893-91BB-FC9391373B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552" y="6254511"/>
            <a:ext cx="1847479" cy="475066"/>
          </a:xfrm>
          <a:prstGeom prst="rect">
            <a:avLst/>
          </a:prstGeom>
        </p:spPr>
      </p:pic>
      <p:sp>
        <p:nvSpPr>
          <p:cNvPr id="7" name="フッター プレースホルダー 3">
            <a:extLst>
              <a:ext uri="{FF2B5EF4-FFF2-40B4-BE49-F238E27FC236}">
                <a16:creationId xmlns:a16="http://schemas.microsoft.com/office/drawing/2014/main" id="{78A854F3-77A1-5618-7879-FF65BF0FB7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59588" y="6416915"/>
            <a:ext cx="257763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>
                <a:solidFill>
                  <a:srgbClr val="000000"/>
                </a:solidFill>
                <a:effectLst/>
                <a:latin typeface="+mn-ea"/>
                <a:ea typeface="Segoe UI" pitchFamily="34" charset="0"/>
                <a:cs typeface="Segoe UI" pitchFamily="34" charset="0"/>
              </a:rPr>
              <a:t>© 2022 South Gloucestershire Council &amp; Toshiba TRL </a:t>
            </a:r>
            <a:endParaRPr kumimoji="0" lang="ja-JP" altLang="ja-JP" sz="800" kern="1200" dirty="0">
              <a:solidFill>
                <a:srgbClr val="000000"/>
              </a:solidFill>
              <a:effectLst/>
              <a:latin typeface="+mn-ea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6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461B5E-DD02-4530-A3D2-FBED7ECC6B93}"/>
              </a:ext>
            </a:extLst>
          </p:cNvPr>
          <p:cNvSpPr/>
          <p:nvPr userDrawn="1"/>
        </p:nvSpPr>
        <p:spPr>
          <a:xfrm>
            <a:off x="0" y="3951070"/>
            <a:ext cx="12192000" cy="2906930"/>
          </a:xfrm>
          <a:prstGeom prst="rect">
            <a:avLst/>
          </a:prstGeom>
          <a:solidFill>
            <a:srgbClr val="303B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A729E-B84E-4B04-9478-787B0B3D4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7" r="1373" b="26760"/>
          <a:stretch/>
        </p:blipFill>
        <p:spPr>
          <a:xfrm>
            <a:off x="2555843" y="3951070"/>
            <a:ext cx="7080314" cy="2906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D7C61-E0B4-45A4-A2F0-80D64A3C93FC}"/>
              </a:ext>
            </a:extLst>
          </p:cNvPr>
          <p:cNvSpPr txBox="1"/>
          <p:nvPr userDrawn="1"/>
        </p:nvSpPr>
        <p:spPr>
          <a:xfrm>
            <a:off x="4234873" y="638879"/>
            <a:ext cx="3722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0" dirty="0">
                <a:latin typeface="+mj-lt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C5C6B-5C51-66E4-4250-2DA3333AB4D8}"/>
              </a:ext>
            </a:extLst>
          </p:cNvPr>
          <p:cNvSpPr txBox="1"/>
          <p:nvPr userDrawn="1"/>
        </p:nvSpPr>
        <p:spPr>
          <a:xfrm>
            <a:off x="894691" y="2034450"/>
            <a:ext cx="10633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GB" sz="1400" dirty="0"/>
              <a:t>Our project was funded by: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South Gloucestershire Council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/>
              <a:t>Toshiba Research Europe Limited, Bristol Research &amp; Innovation Laboratory.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The West of England Local Enterprise Partnership through the Local Growth Fund, administered by the West of England Combined Authority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4BDC1-90F1-AA7A-3BA7-0D01DEB953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2914" y="3067807"/>
            <a:ext cx="5267368" cy="8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91648" y="1078959"/>
            <a:ext cx="11297874" cy="4680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defRPr>
                <a:latin typeface="+mn-lt"/>
                <a:ea typeface="Toshiba Sans CN Medium" panose="020B0600000000000000" pitchFamily="34" charset="-128"/>
              </a:defRPr>
            </a:lvl1pPr>
          </a:lstStyle>
          <a:p>
            <a:r>
              <a:rPr lang="en-US" altLang="ja-JP" dirty="0"/>
              <a:t>Format for master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659133"/>
            <a:ext cx="12192000" cy="751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468000" tIns="180000" rIns="468000" bIns="180000" anchor="b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defRPr b="1">
                <a:solidFill>
                  <a:schemeClr val="bg1"/>
                </a:solidFill>
                <a:latin typeface="+mj-lt"/>
                <a:ea typeface="Toshiba Sans CN Medium" panose="020B0600000000000000" pitchFamily="34" charset="-128"/>
              </a:defRPr>
            </a:lvl1pPr>
          </a:lstStyle>
          <a:p>
            <a:r>
              <a:rPr lang="en-US" altLang="ja-JP" dirty="0"/>
              <a:t>Format for master text</a:t>
            </a:r>
            <a:endParaRPr kumimoji="1" lang="ja-JP" altLang="en-US" dirty="0"/>
          </a:p>
        </p:txBody>
      </p:sp>
      <p:sp>
        <p:nvSpPr>
          <p:cNvPr id="8" name="タイトル 3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11445765" cy="749165"/>
          </a:xfrm>
          <a:prstGeom prst="rect">
            <a:avLst/>
          </a:prstGeom>
        </p:spPr>
        <p:txBody>
          <a:bodyPr lIns="468000" rIns="0" anchor="b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charset="2"/>
              <a:buNone/>
              <a:defRPr kumimoji="1" lang="ja-JP" altLang="en-US" sz="2600" b="1" kern="1200" dirty="0">
                <a:solidFill>
                  <a:schemeClr val="tx1"/>
                </a:solidFill>
                <a:latin typeface="+mj-lt"/>
                <a:ea typeface="Toshiba Sans CN Medium" panose="020B0600000000000000" pitchFamily="34" charset="-128"/>
                <a:cs typeface="+mn-cs"/>
              </a:defRPr>
            </a:lvl1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charset="2"/>
              <a:buNone/>
            </a:pPr>
            <a:r>
              <a:rPr lang="en-US" altLang="ja-JP" dirty="0"/>
              <a:t>Format for master title</a:t>
            </a:r>
          </a:p>
        </p:txBody>
      </p:sp>
      <p:sp>
        <p:nvSpPr>
          <p:cNvPr id="9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</a:endParaRPr>
          </a:p>
        </p:txBody>
      </p:sp>
      <p:sp>
        <p:nvSpPr>
          <p:cNvPr id="12" name="フッター プレースホルダー 3"/>
          <p:cNvSpPr txBox="1">
            <a:spLocks/>
          </p:cNvSpPr>
          <p:nvPr userDrawn="1"/>
        </p:nvSpPr>
        <p:spPr bwMode="auto">
          <a:xfrm>
            <a:off x="10402373" y="6557529"/>
            <a:ext cx="12327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2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kern="1200" dirty="0">
                <a:solidFill>
                  <a:srgbClr val="000000"/>
                </a:solidFill>
                <a:effectLst/>
                <a:latin typeface="+mn-ea"/>
                <a:ea typeface="Segoe UI" pitchFamily="34" charset="0"/>
                <a:cs typeface="Segoe UI" pitchFamily="34" charset="0"/>
              </a:rPr>
              <a:t>© 2018 Toshiba Corporation </a:t>
            </a:r>
            <a:endParaRPr kumimoji="0" lang="ja-JP" altLang="ja-JP" sz="800" kern="1200" dirty="0">
              <a:solidFill>
                <a:srgbClr val="000000"/>
              </a:solidFill>
              <a:effectLst/>
              <a:latin typeface="+mn-ea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8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18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" y="0"/>
            <a:ext cx="11418473" cy="749165"/>
          </a:xfrm>
          <a:prstGeom prst="rect">
            <a:avLst/>
          </a:prstGeom>
          <a:noFill/>
        </p:spPr>
        <p:txBody>
          <a:bodyPr wrap="square" lIns="468000" tIns="107980" rIns="0" bIns="108000" rtlCol="0" anchor="b" anchorCtr="0">
            <a:noAutofit/>
          </a:bodyPr>
          <a:lstStyle>
            <a:lvl1pPr>
              <a:defRPr lang="ja-JP" altLang="en-US" sz="2400" b="1" dirty="0" smtClean="0">
                <a:latin typeface="+mn-lt"/>
                <a:ea typeface="+mj-ea"/>
              </a:defRPr>
            </a:lvl1pPr>
          </a:lstStyle>
          <a:p>
            <a:pPr lvl="0"/>
            <a:r>
              <a:rPr lang="en-US" altLang="ja-JP" dirty="0"/>
              <a:t>Format for master title</a:t>
            </a:r>
            <a:endParaRPr kumimoji="1" lang="ja-JP" altLang="en-US" dirty="0"/>
          </a:p>
        </p:txBody>
      </p:sp>
      <p:sp>
        <p:nvSpPr>
          <p:cNvPr id="8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フッター プレースホルダー 3"/>
          <p:cNvSpPr txBox="1">
            <a:spLocks/>
          </p:cNvSpPr>
          <p:nvPr userDrawn="1"/>
        </p:nvSpPr>
        <p:spPr bwMode="auto">
          <a:xfrm>
            <a:off x="10375671" y="6557529"/>
            <a:ext cx="133690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2021 Toshiba Corporation </a:t>
            </a:r>
            <a:endParaRPr kumimoji="0" lang="ja-JP" altLang="ja-JP" sz="8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72333" y="989477"/>
            <a:ext cx="11247333" cy="58821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lang="en-US" altLang="ja-JP" dirty="0"/>
              <a:t>Format for 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462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5F2A79-68FD-4FDF-BA8B-422650656A85}"/>
              </a:ext>
            </a:extLst>
          </p:cNvPr>
          <p:cNvSpPr/>
          <p:nvPr userDrawn="1"/>
        </p:nvSpPr>
        <p:spPr>
          <a:xfrm>
            <a:off x="0" y="0"/>
            <a:ext cx="12192000" cy="3805381"/>
          </a:xfrm>
          <a:prstGeom prst="rect">
            <a:avLst/>
          </a:prstGeom>
          <a:solidFill>
            <a:srgbClr val="303B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46C5D-5523-49EF-8C50-B6BA49C1B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7" r="1373" b="26760"/>
          <a:stretch/>
        </p:blipFill>
        <p:spPr>
          <a:xfrm>
            <a:off x="2555843" y="0"/>
            <a:ext cx="7080314" cy="2906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57CFF-7402-42CF-8CF8-9E17BC15B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3986002"/>
            <a:ext cx="10820400" cy="12008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A746A-FA8C-48A2-B65F-D12BF8FF2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854" y="5396849"/>
            <a:ext cx="10820400" cy="8388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3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5F2A79-68FD-4FDF-BA8B-422650656A85}"/>
              </a:ext>
            </a:extLst>
          </p:cNvPr>
          <p:cNvSpPr/>
          <p:nvPr userDrawn="1"/>
        </p:nvSpPr>
        <p:spPr>
          <a:xfrm>
            <a:off x="0" y="2207494"/>
            <a:ext cx="12192000" cy="2916164"/>
          </a:xfrm>
          <a:prstGeom prst="rect">
            <a:avLst/>
          </a:prstGeom>
          <a:solidFill>
            <a:srgbClr val="303B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57CFF-7402-42CF-8CF8-9E17BC15B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686269"/>
            <a:ext cx="10820400" cy="120087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A746A-FA8C-48A2-B65F-D12BF8FF2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955403"/>
            <a:ext cx="7340600" cy="65332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EC7E675-9BB2-48DD-AF15-4F02DC738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9" b="29421"/>
          <a:stretch/>
        </p:blipFill>
        <p:spPr>
          <a:xfrm>
            <a:off x="0" y="-1"/>
            <a:ext cx="5047697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9F14CE73-F2D7-4626-BE15-6B0AA91A326F}"/>
              </a:ext>
            </a:extLst>
          </p:cNvPr>
          <p:cNvSpPr/>
          <p:nvPr userDrawn="1"/>
        </p:nvSpPr>
        <p:spPr>
          <a:xfrm>
            <a:off x="3121085" y="931532"/>
            <a:ext cx="7916370" cy="5131845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5DCFE-7AE9-4FC7-AA5C-38E040E03868}"/>
              </a:ext>
            </a:extLst>
          </p:cNvPr>
          <p:cNvSpPr/>
          <p:nvPr userDrawn="1"/>
        </p:nvSpPr>
        <p:spPr>
          <a:xfrm>
            <a:off x="1468582" y="931532"/>
            <a:ext cx="1477818" cy="5131845"/>
          </a:xfrm>
          <a:prstGeom prst="rect">
            <a:avLst/>
          </a:prstGeom>
          <a:solidFill>
            <a:srgbClr val="303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テキスト プレースホルダー 25">
            <a:extLst>
              <a:ext uri="{FF2B5EF4-FFF2-40B4-BE49-F238E27FC236}">
                <a16:creationId xmlns:a16="http://schemas.microsoft.com/office/drawing/2014/main" id="{F2ECA9F2-D91C-4758-85ED-92A228ABA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4993" y="1457858"/>
            <a:ext cx="709613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01</a:t>
            </a:r>
            <a:endParaRPr kumimoji="1" lang="ja-JP" altLang="en-US" dirty="0"/>
          </a:p>
        </p:txBody>
      </p:sp>
      <p:sp>
        <p:nvSpPr>
          <p:cNvPr id="8" name="テキスト プレースホルダー 25">
            <a:extLst>
              <a:ext uri="{FF2B5EF4-FFF2-40B4-BE49-F238E27FC236}">
                <a16:creationId xmlns:a16="http://schemas.microsoft.com/office/drawing/2014/main" id="{7CFF74CF-EB7A-46DA-A82D-F5F484E1A2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4992" y="2196522"/>
            <a:ext cx="709613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02</a:t>
            </a:r>
            <a:endParaRPr kumimoji="1" lang="ja-JP" altLang="en-US" dirty="0"/>
          </a:p>
        </p:txBody>
      </p:sp>
      <p:sp>
        <p:nvSpPr>
          <p:cNvPr id="9" name="テキスト プレースホルダー 25">
            <a:extLst>
              <a:ext uri="{FF2B5EF4-FFF2-40B4-BE49-F238E27FC236}">
                <a16:creationId xmlns:a16="http://schemas.microsoft.com/office/drawing/2014/main" id="{3253FCB6-0D24-4354-89AC-45DBC2F0B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54991" y="2930476"/>
            <a:ext cx="709613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03</a:t>
            </a:r>
            <a:endParaRPr kumimoji="1" lang="ja-JP" altLang="en-US" dirty="0"/>
          </a:p>
        </p:txBody>
      </p:sp>
      <p:sp>
        <p:nvSpPr>
          <p:cNvPr id="10" name="テキスト プレースホルダー 25">
            <a:extLst>
              <a:ext uri="{FF2B5EF4-FFF2-40B4-BE49-F238E27FC236}">
                <a16:creationId xmlns:a16="http://schemas.microsoft.com/office/drawing/2014/main" id="{32F46CD1-6B48-43B7-8DD8-BC1E52BB8B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54990" y="3678376"/>
            <a:ext cx="709613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04</a:t>
            </a:r>
            <a:endParaRPr kumimoji="1" lang="ja-JP" altLang="en-US" dirty="0"/>
          </a:p>
        </p:txBody>
      </p:sp>
      <p:sp>
        <p:nvSpPr>
          <p:cNvPr id="11" name="テキスト プレースホルダー 25">
            <a:extLst>
              <a:ext uri="{FF2B5EF4-FFF2-40B4-BE49-F238E27FC236}">
                <a16:creationId xmlns:a16="http://schemas.microsoft.com/office/drawing/2014/main" id="{03B58CD5-78D8-43F0-9329-B422A85BDA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54989" y="4440038"/>
            <a:ext cx="709613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05</a:t>
            </a:r>
            <a:endParaRPr kumimoji="1" lang="ja-JP" altLang="en-US" dirty="0"/>
          </a:p>
        </p:txBody>
      </p:sp>
      <p:sp>
        <p:nvSpPr>
          <p:cNvPr id="12" name="テキスト プレースホルダー 25">
            <a:extLst>
              <a:ext uri="{FF2B5EF4-FFF2-40B4-BE49-F238E27FC236}">
                <a16:creationId xmlns:a16="http://schemas.microsoft.com/office/drawing/2014/main" id="{5E823CF0-1405-4F3C-BF20-38122FF465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2887" y="1460842"/>
            <a:ext cx="6980386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Section 1</a:t>
            </a:r>
            <a:endParaRPr kumimoji="1" lang="ja-JP" altLang="en-US" dirty="0"/>
          </a:p>
        </p:txBody>
      </p:sp>
      <p:sp>
        <p:nvSpPr>
          <p:cNvPr id="13" name="テキスト プレースホルダー 25">
            <a:extLst>
              <a:ext uri="{FF2B5EF4-FFF2-40B4-BE49-F238E27FC236}">
                <a16:creationId xmlns:a16="http://schemas.microsoft.com/office/drawing/2014/main" id="{45B90806-B4B4-4E26-85AE-9394C656C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2887" y="2196522"/>
            <a:ext cx="6980386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Section 2</a:t>
            </a:r>
            <a:endParaRPr kumimoji="1" lang="ja-JP" altLang="en-US" dirty="0"/>
          </a:p>
        </p:txBody>
      </p:sp>
      <p:sp>
        <p:nvSpPr>
          <p:cNvPr id="14" name="テキスト プレースホルダー 25">
            <a:extLst>
              <a:ext uri="{FF2B5EF4-FFF2-40B4-BE49-F238E27FC236}">
                <a16:creationId xmlns:a16="http://schemas.microsoft.com/office/drawing/2014/main" id="{E9F72B17-0152-4CAB-9F2C-981FFA381B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2885" y="2930476"/>
            <a:ext cx="6980388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Section 3</a:t>
            </a:r>
            <a:endParaRPr kumimoji="1" lang="ja-JP" altLang="en-US" dirty="0"/>
          </a:p>
        </p:txBody>
      </p:sp>
      <p:sp>
        <p:nvSpPr>
          <p:cNvPr id="15" name="テキスト プレースホルダー 25">
            <a:extLst>
              <a:ext uri="{FF2B5EF4-FFF2-40B4-BE49-F238E27FC236}">
                <a16:creationId xmlns:a16="http://schemas.microsoft.com/office/drawing/2014/main" id="{F52C7CD4-21C7-4FF7-B3A7-C6E1296D31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2883" y="3678376"/>
            <a:ext cx="6980386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Section 4</a:t>
            </a:r>
            <a:endParaRPr kumimoji="1" lang="ja-JP" altLang="en-US" dirty="0"/>
          </a:p>
        </p:txBody>
      </p:sp>
      <p:sp>
        <p:nvSpPr>
          <p:cNvPr id="16" name="テキスト プレースホルダー 25">
            <a:extLst>
              <a:ext uri="{FF2B5EF4-FFF2-40B4-BE49-F238E27FC236}">
                <a16:creationId xmlns:a16="http://schemas.microsoft.com/office/drawing/2014/main" id="{6084D895-9121-4F59-A005-D90F3DC37F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02883" y="4440038"/>
            <a:ext cx="6980386" cy="738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Section 5</a:t>
            </a:r>
            <a:endParaRPr kumimoji="1" lang="ja-JP" altLang="en-US" dirty="0"/>
          </a:p>
        </p:txBody>
      </p:sp>
      <p:sp>
        <p:nvSpPr>
          <p:cNvPr id="19" name="テキスト プレースホルダー 25">
            <a:extLst>
              <a:ext uri="{FF2B5EF4-FFF2-40B4-BE49-F238E27FC236}">
                <a16:creationId xmlns:a16="http://schemas.microsoft.com/office/drawing/2014/main" id="{6DB00C0F-C801-4061-A3D8-95592D3005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91098" y="348228"/>
            <a:ext cx="2209804" cy="738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EAF32611-98F2-4EE5-8E81-0A0FFC83B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b="29059"/>
          <a:stretch/>
        </p:blipFill>
        <p:spPr>
          <a:xfrm>
            <a:off x="10146199" y="6072613"/>
            <a:ext cx="2045801" cy="77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97DB9A-9CE2-416D-9CB4-CB461D703A59}"/>
              </a:ext>
            </a:extLst>
          </p:cNvPr>
          <p:cNvSpPr/>
          <p:nvPr userDrawn="1"/>
        </p:nvSpPr>
        <p:spPr>
          <a:xfrm>
            <a:off x="-1" y="0"/>
            <a:ext cx="2650836" cy="6858000"/>
          </a:xfrm>
          <a:prstGeom prst="rect">
            <a:avLst/>
          </a:prstGeom>
          <a:solidFill>
            <a:srgbClr val="303B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51F54D-6C73-4D50-9327-E9669143EC94}"/>
              </a:ext>
            </a:extLst>
          </p:cNvPr>
          <p:cNvSpPr/>
          <p:nvPr userDrawn="1"/>
        </p:nvSpPr>
        <p:spPr>
          <a:xfrm>
            <a:off x="-1" y="1960636"/>
            <a:ext cx="11353801" cy="2916164"/>
          </a:xfrm>
          <a:prstGeom prst="rect">
            <a:avLst/>
          </a:prstGeom>
          <a:solidFill>
            <a:srgbClr val="303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93807-32A2-44D6-9CEC-793A3F06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963" y="2239207"/>
            <a:ext cx="8423564" cy="2471338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E4CA5-16C7-4CFE-BEBD-F2D68A694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7" r="1373" b="26760"/>
          <a:stretch/>
        </p:blipFill>
        <p:spPr>
          <a:xfrm>
            <a:off x="-1" y="337432"/>
            <a:ext cx="2650836" cy="1088341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032266F-8001-409F-8466-B98DE6985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b="29059"/>
          <a:stretch/>
        </p:blipFill>
        <p:spPr>
          <a:xfrm>
            <a:off x="10146199" y="6072613"/>
            <a:ext cx="2045801" cy="770898"/>
          </a:xfrm>
          <a:prstGeom prst="rect">
            <a:avLst/>
          </a:prstGeom>
        </p:spPr>
      </p:pic>
      <p:sp>
        <p:nvSpPr>
          <p:cNvPr id="14" name="テキスト プレースホルダー 25">
            <a:extLst>
              <a:ext uri="{FF2B5EF4-FFF2-40B4-BE49-F238E27FC236}">
                <a16:creationId xmlns:a16="http://schemas.microsoft.com/office/drawing/2014/main" id="{4816AEC9-2922-4E43-8468-67824B555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455" y="2242579"/>
            <a:ext cx="2102787" cy="24679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5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01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184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A463E0E-207E-4683-8D7D-2E772EA8D91F}"/>
              </a:ext>
            </a:extLst>
          </p:cNvPr>
          <p:cNvGrpSpPr/>
          <p:nvPr userDrawn="1"/>
        </p:nvGrpSpPr>
        <p:grpSpPr>
          <a:xfrm>
            <a:off x="0" y="0"/>
            <a:ext cx="10030692" cy="1200727"/>
            <a:chOff x="0" y="0"/>
            <a:chExt cx="10030692" cy="12007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9B1E8D-3574-41EF-8192-7C130453542C}"/>
                </a:ext>
              </a:extLst>
            </p:cNvPr>
            <p:cNvSpPr/>
            <p:nvPr userDrawn="1"/>
          </p:nvSpPr>
          <p:spPr>
            <a:xfrm>
              <a:off x="0" y="0"/>
              <a:ext cx="9356436" cy="11914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lowchart: Manual Operation 7">
              <a:extLst>
                <a:ext uri="{FF2B5EF4-FFF2-40B4-BE49-F238E27FC236}">
                  <a16:creationId xmlns:a16="http://schemas.microsoft.com/office/drawing/2014/main" id="{EF5AD8ED-3688-491D-B176-EB2B9BDF18F2}"/>
                </a:ext>
              </a:extLst>
            </p:cNvPr>
            <p:cNvSpPr/>
            <p:nvPr userDrawn="1"/>
          </p:nvSpPr>
          <p:spPr>
            <a:xfrm>
              <a:off x="8592128" y="0"/>
              <a:ext cx="1438564" cy="1200727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D03811-8BB9-4525-9A21-09307123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3" y="142153"/>
            <a:ext cx="9534235" cy="907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EFAB-3958-47E4-86C8-5922903FA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3" y="1446934"/>
            <a:ext cx="10827327" cy="4907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CC00463-E117-4F7D-BA84-80417ECDD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b="29059"/>
          <a:stretch/>
        </p:blipFill>
        <p:spPr>
          <a:xfrm>
            <a:off x="10121707" y="47362"/>
            <a:ext cx="2045801" cy="770898"/>
          </a:xfrm>
          <a:prstGeom prst="rect">
            <a:avLst/>
          </a:prstGeom>
        </p:spPr>
      </p:pic>
      <p:sp>
        <p:nvSpPr>
          <p:cNvPr id="10" name="スライド番号プレースホルダー 2">
            <a:extLst>
              <a:ext uri="{FF2B5EF4-FFF2-40B4-BE49-F238E27FC236}">
                <a16:creationId xmlns:a16="http://schemas.microsoft.com/office/drawing/2014/main" id="{08E35ED9-54E1-C93C-2CC9-84ACD2F50B00}"/>
              </a:ext>
            </a:extLst>
          </p:cNvPr>
          <p:cNvSpPr txBox="1">
            <a:spLocks/>
          </p:cNvSpPr>
          <p:nvPr userDrawn="1"/>
        </p:nvSpPr>
        <p:spPr>
          <a:xfrm>
            <a:off x="11028785" y="6308908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</a:endParaRPr>
          </a:p>
        </p:txBody>
      </p:sp>
      <p:pic>
        <p:nvPicPr>
          <p:cNvPr id="11" name="Picture 10" descr="SGlos Logo">
            <a:extLst>
              <a:ext uri="{FF2B5EF4-FFF2-40B4-BE49-F238E27FC236}">
                <a16:creationId xmlns:a16="http://schemas.microsoft.com/office/drawing/2014/main" id="{ABE19F7E-1F27-6395-42BA-E64D01601852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5" y="6090557"/>
            <a:ext cx="2063890" cy="61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1">
            <a:extLst>
              <a:ext uri="{FF2B5EF4-FFF2-40B4-BE49-F238E27FC236}">
                <a16:creationId xmlns:a16="http://schemas.microsoft.com/office/drawing/2014/main" id="{7F44D52A-EF82-357E-AE01-C05A08A67F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552" y="6254511"/>
            <a:ext cx="1847479" cy="475066"/>
          </a:xfrm>
          <a:prstGeom prst="rect">
            <a:avLst/>
          </a:prstGeom>
        </p:spPr>
      </p:pic>
      <p:sp>
        <p:nvSpPr>
          <p:cNvPr id="14" name="フッター プレースホルダー 3">
            <a:extLst>
              <a:ext uri="{FF2B5EF4-FFF2-40B4-BE49-F238E27FC236}">
                <a16:creationId xmlns:a16="http://schemas.microsoft.com/office/drawing/2014/main" id="{A299D237-044C-104C-E6D0-F2E7DB3D54A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53176" y="6416915"/>
            <a:ext cx="258404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>
                <a:solidFill>
                  <a:srgbClr val="000000"/>
                </a:solidFill>
                <a:effectLst/>
                <a:latin typeface="+mn-ea"/>
                <a:ea typeface="Segoe UI" pitchFamily="34" charset="0"/>
                <a:cs typeface="Segoe UI" pitchFamily="34" charset="0"/>
              </a:rPr>
              <a:t>© 2022 South Gloucestershire Council &amp; Toshiba BRIL</a:t>
            </a:r>
            <a:endParaRPr kumimoji="0" lang="ja-JP" altLang="ja-JP" sz="800" kern="1200" dirty="0">
              <a:solidFill>
                <a:srgbClr val="000000"/>
              </a:solidFill>
              <a:effectLst/>
              <a:latin typeface="+mn-ea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0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2D803-2DE0-4B82-BC52-299918849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855" y="1437696"/>
            <a:ext cx="5181600" cy="47414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62AC-7C49-4BBF-ACF1-45BC486DC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9228"/>
            <a:ext cx="5181600" cy="47414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A3F9FA-A602-47F5-B33D-2CA5A4B663DB}"/>
              </a:ext>
            </a:extLst>
          </p:cNvPr>
          <p:cNvGrpSpPr/>
          <p:nvPr userDrawn="1"/>
        </p:nvGrpSpPr>
        <p:grpSpPr>
          <a:xfrm>
            <a:off x="0" y="0"/>
            <a:ext cx="10030692" cy="1200727"/>
            <a:chOff x="0" y="0"/>
            <a:chExt cx="10030692" cy="12007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7EF217-1A52-413A-BAAF-4D88EAF21D22}"/>
                </a:ext>
              </a:extLst>
            </p:cNvPr>
            <p:cNvSpPr/>
            <p:nvPr userDrawn="1"/>
          </p:nvSpPr>
          <p:spPr>
            <a:xfrm>
              <a:off x="0" y="0"/>
              <a:ext cx="9356436" cy="11914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D9A39D40-8EB1-41BA-B9F2-FE677FEBDE14}"/>
                </a:ext>
              </a:extLst>
            </p:cNvPr>
            <p:cNvSpPr/>
            <p:nvPr userDrawn="1"/>
          </p:nvSpPr>
          <p:spPr>
            <a:xfrm>
              <a:off x="8592128" y="0"/>
              <a:ext cx="1438564" cy="1200727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6EAA9B86-F448-4100-9A37-4DCD6828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b="29059"/>
          <a:stretch/>
        </p:blipFill>
        <p:spPr>
          <a:xfrm>
            <a:off x="10146199" y="14715"/>
            <a:ext cx="2045801" cy="770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C1C6B-1842-4098-9E02-7CEF5B7A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5" y="73594"/>
            <a:ext cx="9356436" cy="103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スライド番号プレースホルダー 2">
            <a:extLst>
              <a:ext uri="{FF2B5EF4-FFF2-40B4-BE49-F238E27FC236}">
                <a16:creationId xmlns:a16="http://schemas.microsoft.com/office/drawing/2014/main" id="{A09D5C40-55DD-19C8-791E-43E3094EE4FC}"/>
              </a:ext>
            </a:extLst>
          </p:cNvPr>
          <p:cNvSpPr txBox="1">
            <a:spLocks/>
          </p:cNvSpPr>
          <p:nvPr userDrawn="1"/>
        </p:nvSpPr>
        <p:spPr>
          <a:xfrm>
            <a:off x="11028785" y="6308908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</a:endParaRPr>
          </a:p>
        </p:txBody>
      </p:sp>
      <p:pic>
        <p:nvPicPr>
          <p:cNvPr id="12" name="Picture 11" descr="SGlos Logo">
            <a:extLst>
              <a:ext uri="{FF2B5EF4-FFF2-40B4-BE49-F238E27FC236}">
                <a16:creationId xmlns:a16="http://schemas.microsoft.com/office/drawing/2014/main" id="{65608EF8-F134-B2A0-2AE8-D1716AD74A6F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5" y="6090557"/>
            <a:ext cx="2063890" cy="61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1">
            <a:extLst>
              <a:ext uri="{FF2B5EF4-FFF2-40B4-BE49-F238E27FC236}">
                <a16:creationId xmlns:a16="http://schemas.microsoft.com/office/drawing/2014/main" id="{2B4FD30A-9CD8-C3E2-F219-44BE4A1105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552" y="6254511"/>
            <a:ext cx="1847479" cy="475066"/>
          </a:xfrm>
          <a:prstGeom prst="rect">
            <a:avLst/>
          </a:prstGeom>
        </p:spPr>
      </p:pic>
      <p:sp>
        <p:nvSpPr>
          <p:cNvPr id="14" name="フッター プレースホルダー 3">
            <a:extLst>
              <a:ext uri="{FF2B5EF4-FFF2-40B4-BE49-F238E27FC236}">
                <a16:creationId xmlns:a16="http://schemas.microsoft.com/office/drawing/2014/main" id="{35E2F07B-4812-184C-22DE-1C4B44C9568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59588" y="6416915"/>
            <a:ext cx="257763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>
                <a:solidFill>
                  <a:srgbClr val="000000"/>
                </a:solidFill>
                <a:effectLst/>
                <a:latin typeface="+mn-ea"/>
                <a:ea typeface="Segoe UI" pitchFamily="34" charset="0"/>
                <a:cs typeface="Segoe UI" pitchFamily="34" charset="0"/>
              </a:rPr>
              <a:t>© 2022 South Gloucestershire Council &amp; Toshiba TRL </a:t>
            </a:r>
            <a:endParaRPr kumimoji="0" lang="ja-JP" altLang="ja-JP" sz="800" kern="1200" dirty="0">
              <a:solidFill>
                <a:srgbClr val="000000"/>
              </a:solidFill>
              <a:effectLst/>
              <a:latin typeface="+mn-ea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EE95D114-30A6-4F19-AE38-AE43547F9249}"/>
              </a:ext>
            </a:extLst>
          </p:cNvPr>
          <p:cNvSpPr/>
          <p:nvPr userDrawn="1"/>
        </p:nvSpPr>
        <p:spPr>
          <a:xfrm>
            <a:off x="6172200" y="1428464"/>
            <a:ext cx="5181600" cy="4644149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60426285-1F37-4CFC-B21D-248473E2808E}"/>
              </a:ext>
            </a:extLst>
          </p:cNvPr>
          <p:cNvSpPr/>
          <p:nvPr userDrawn="1"/>
        </p:nvSpPr>
        <p:spPr>
          <a:xfrm>
            <a:off x="394855" y="1437696"/>
            <a:ext cx="5181600" cy="4653386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2D803-2DE0-4B82-BC52-299918849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855" y="1437696"/>
            <a:ext cx="5181600" cy="4644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62AC-7C49-4BBF-ACF1-45BC486DC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9228"/>
            <a:ext cx="5181600" cy="46533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A3F9FA-A602-47F5-B33D-2CA5A4B663DB}"/>
              </a:ext>
            </a:extLst>
          </p:cNvPr>
          <p:cNvGrpSpPr/>
          <p:nvPr userDrawn="1"/>
        </p:nvGrpSpPr>
        <p:grpSpPr>
          <a:xfrm>
            <a:off x="0" y="0"/>
            <a:ext cx="10030692" cy="1200727"/>
            <a:chOff x="0" y="0"/>
            <a:chExt cx="10030692" cy="12007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7EF217-1A52-413A-BAAF-4D88EAF21D22}"/>
                </a:ext>
              </a:extLst>
            </p:cNvPr>
            <p:cNvSpPr/>
            <p:nvPr userDrawn="1"/>
          </p:nvSpPr>
          <p:spPr>
            <a:xfrm>
              <a:off x="0" y="0"/>
              <a:ext cx="9356436" cy="11914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D9A39D40-8EB1-41BA-B9F2-FE677FEBDE14}"/>
                </a:ext>
              </a:extLst>
            </p:cNvPr>
            <p:cNvSpPr/>
            <p:nvPr userDrawn="1"/>
          </p:nvSpPr>
          <p:spPr>
            <a:xfrm>
              <a:off x="8592128" y="0"/>
              <a:ext cx="1438564" cy="1200727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AEA9066B-0FC1-4FF1-85FB-0DFA7BAFFC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b="29059"/>
          <a:stretch/>
        </p:blipFill>
        <p:spPr>
          <a:xfrm>
            <a:off x="10146199" y="6072613"/>
            <a:ext cx="2045801" cy="770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96DF8-15AB-4AE1-9F3F-FD39E5BD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6" y="89040"/>
            <a:ext cx="9534235" cy="10331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5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C51BC0-3766-4059-ABDF-03AA7BE20492}"/>
              </a:ext>
            </a:extLst>
          </p:cNvPr>
          <p:cNvGrpSpPr/>
          <p:nvPr userDrawn="1"/>
        </p:nvGrpSpPr>
        <p:grpSpPr>
          <a:xfrm>
            <a:off x="0" y="0"/>
            <a:ext cx="10030692" cy="1200727"/>
            <a:chOff x="0" y="0"/>
            <a:chExt cx="10030692" cy="12007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25918F-91F0-4B78-917A-0009A901AF25}"/>
                </a:ext>
              </a:extLst>
            </p:cNvPr>
            <p:cNvSpPr/>
            <p:nvPr userDrawn="1"/>
          </p:nvSpPr>
          <p:spPr>
            <a:xfrm>
              <a:off x="0" y="0"/>
              <a:ext cx="9356436" cy="11914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7A91B367-C499-4A66-AFC0-880758555EE7}"/>
                </a:ext>
              </a:extLst>
            </p:cNvPr>
            <p:cNvSpPr/>
            <p:nvPr userDrawn="1"/>
          </p:nvSpPr>
          <p:spPr>
            <a:xfrm>
              <a:off x="8592128" y="0"/>
              <a:ext cx="1438564" cy="1200727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B958F7D-F36E-4227-A3EA-F52C43059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9" b="29059"/>
          <a:stretch/>
        </p:blipFill>
        <p:spPr>
          <a:xfrm>
            <a:off x="10146199" y="22874"/>
            <a:ext cx="2045801" cy="7708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1C3DEA-970C-4FDD-915A-A41724B0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4" y="14489"/>
            <a:ext cx="9356435" cy="1082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スライド番号プレースホルダー 2">
            <a:extLst>
              <a:ext uri="{FF2B5EF4-FFF2-40B4-BE49-F238E27FC236}">
                <a16:creationId xmlns:a16="http://schemas.microsoft.com/office/drawing/2014/main" id="{12EC477F-9C9E-B976-65B6-1DC920AE0913}"/>
              </a:ext>
            </a:extLst>
          </p:cNvPr>
          <p:cNvSpPr txBox="1">
            <a:spLocks/>
          </p:cNvSpPr>
          <p:nvPr userDrawn="1"/>
        </p:nvSpPr>
        <p:spPr>
          <a:xfrm>
            <a:off x="11028785" y="6308908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</a:endParaRPr>
          </a:p>
        </p:txBody>
      </p:sp>
      <p:pic>
        <p:nvPicPr>
          <p:cNvPr id="11" name="Picture 10" descr="SGlos Logo">
            <a:extLst>
              <a:ext uri="{FF2B5EF4-FFF2-40B4-BE49-F238E27FC236}">
                <a16:creationId xmlns:a16="http://schemas.microsoft.com/office/drawing/2014/main" id="{2D350868-B212-229C-8F3A-DE256C16D7A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5" y="6090557"/>
            <a:ext cx="2063890" cy="61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F611791-7A2C-DCCA-26C2-FC3746DEC9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552" y="6254511"/>
            <a:ext cx="1847479" cy="475066"/>
          </a:xfrm>
          <a:prstGeom prst="rect">
            <a:avLst/>
          </a:prstGeom>
        </p:spPr>
      </p:pic>
      <p:sp>
        <p:nvSpPr>
          <p:cNvPr id="13" name="フッター プレースホルダー 3">
            <a:extLst>
              <a:ext uri="{FF2B5EF4-FFF2-40B4-BE49-F238E27FC236}">
                <a16:creationId xmlns:a16="http://schemas.microsoft.com/office/drawing/2014/main" id="{C936054E-908E-6E55-0FBC-334F56798AC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59588" y="6416915"/>
            <a:ext cx="257763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>
                <a:solidFill>
                  <a:srgbClr val="000000"/>
                </a:solidFill>
                <a:effectLst/>
                <a:latin typeface="+mn-ea"/>
                <a:ea typeface="Segoe UI" pitchFamily="34" charset="0"/>
                <a:cs typeface="Segoe UI" pitchFamily="34" charset="0"/>
              </a:rPr>
              <a:t>© 2022 South Gloucestershire Council &amp; Toshiba TRL </a:t>
            </a:r>
            <a:endParaRPr kumimoji="0" lang="ja-JP" altLang="ja-JP" sz="800" kern="1200" dirty="0">
              <a:solidFill>
                <a:srgbClr val="000000"/>
              </a:solidFill>
              <a:effectLst/>
              <a:latin typeface="+mn-ea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0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EA2EF-95DF-44A6-BA3C-3A427120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960CF-195B-47DE-AB56-720BDEE16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E9359-6E6E-41B2-A80F-970CC06B2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6/23/2022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8A81F-9AFF-440F-AAB3-DFD01CB17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7B4F7-9C95-4382-BD60-7AC9C1A9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0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5" r:id="rId2"/>
    <p:sldLayoutId id="2147483716" r:id="rId3"/>
    <p:sldLayoutId id="2147483717" r:id="rId4"/>
    <p:sldLayoutId id="2147483706" r:id="rId5"/>
    <p:sldLayoutId id="2147483705" r:id="rId6"/>
    <p:sldLayoutId id="2147483707" r:id="rId7"/>
    <p:sldLayoutId id="2147483718" r:id="rId8"/>
    <p:sldLayoutId id="2147483709" r:id="rId9"/>
    <p:sldLayoutId id="2147483710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6337663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D4F06-C56D-4F4B-832F-8630091DF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785" y="2309651"/>
            <a:ext cx="7010400" cy="1119349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Umbrella Testbed and real world deployment of energy-efficient IoT networks</a:t>
            </a:r>
            <a:endParaRPr lang="en-GB" sz="28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E9A98F-21DE-8259-F9B1-BCC1183D6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9650" y="3544980"/>
            <a:ext cx="7003473" cy="2481746"/>
          </a:xfrm>
        </p:spPr>
        <p:txBody>
          <a:bodyPr>
            <a:normAutofit/>
          </a:bodyPr>
          <a:lstStyle/>
          <a:p>
            <a:r>
              <a:rPr lang="en-GB" dirty="0"/>
              <a:t>A living lab at the heart of innovation</a:t>
            </a:r>
          </a:p>
          <a:p>
            <a:pPr algn="ctr"/>
            <a:endParaRPr lang="en-GB" sz="1800" dirty="0"/>
          </a:p>
          <a:p>
            <a:r>
              <a:rPr lang="en-GB" sz="1800" dirty="0"/>
              <a:t>Presented by: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Dr. Yichao Jin, Programmer Leader 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Bristol Research &amp; Innovation Laboratory, Toshiba Europe Limited.    </a:t>
            </a:r>
          </a:p>
          <a:p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5CC6A-FE00-9173-F8A5-41411FF8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30" y="6146203"/>
            <a:ext cx="3095670" cy="683706"/>
          </a:xfrm>
          <a:prstGeom prst="rect">
            <a:avLst/>
          </a:prstGeom>
        </p:spPr>
      </p:pic>
      <p:pic>
        <p:nvPicPr>
          <p:cNvPr id="1026" name="Picture 2" descr="Toshiba logo and symbol, meaning, history, PNG">
            <a:extLst>
              <a:ext uri="{FF2B5EF4-FFF2-40B4-BE49-F238E27FC236}">
                <a16:creationId xmlns:a16="http://schemas.microsoft.com/office/drawing/2014/main" id="{626EB4FB-2526-3CB5-5FBB-A9290C4C1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50" y="6082970"/>
            <a:ext cx="2608857" cy="81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64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3D29-B56F-4F22-A4D1-D229D220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UMBRELLA?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64669-5BAA-4A60-8281-EE95FD6CA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10" y="1200444"/>
            <a:ext cx="10827327" cy="110376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joint project between South Gloucestershire Council and Toshiba Bristol Research &amp; Innovation Laboratory.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FC56E02-0310-4915-BA41-8CA6EFA9C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25729" b="10645"/>
          <a:stretch/>
        </p:blipFill>
        <p:spPr>
          <a:xfrm>
            <a:off x="5679073" y="2044047"/>
            <a:ext cx="6066511" cy="2967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DA1B20-E401-4C50-BD88-20FB88CE7548}"/>
              </a:ext>
            </a:extLst>
          </p:cNvPr>
          <p:cNvSpPr txBox="1"/>
          <p:nvPr/>
        </p:nvSpPr>
        <p:spPr>
          <a:xfrm>
            <a:off x="262142" y="2033864"/>
            <a:ext cx="528036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/>
              <a:t>One of the largest, world-leading </a:t>
            </a:r>
            <a:r>
              <a:rPr lang="en-GB" sz="2000" dirty="0"/>
              <a:t>programmable Industrial Internet of Things (IIoT) network within South Gloucestershire that joins the five innovation hubs in the region.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 large scale, real world  testbed </a:t>
            </a:r>
            <a:r>
              <a:rPr lang="en-GB" sz="2000" dirty="0"/>
              <a:t>that enables technical and application developers from across society to de-risk solutions and the industry of tomorrow to explore new business models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Industrial diversity in the region has allowed the </a:t>
            </a:r>
            <a:r>
              <a:rPr lang="en-GB" sz="2000" b="1" dirty="0"/>
              <a:t>connection of 5 disparate innovation hubs </a:t>
            </a:r>
            <a:r>
              <a:rPr lang="en-GB" sz="2000" dirty="0"/>
              <a:t>to a single IIoT platform.</a:t>
            </a:r>
          </a:p>
        </p:txBody>
      </p:sp>
    </p:spTree>
    <p:extLst>
      <p:ext uri="{BB962C8B-B14F-4D97-AF65-F5344CB8AC3E}">
        <p14:creationId xmlns:p14="http://schemas.microsoft.com/office/powerpoint/2010/main" val="66437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5CC3DC-0082-4B38-9DF6-B82BDE826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Umbrella Network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C1FF60B-F009-4AA1-B5FE-4A15E312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 Testbeds, 22Km Fibre, 180 Nodes, Dedicated Server</a:t>
            </a:r>
          </a:p>
        </p:txBody>
      </p:sp>
      <p:pic>
        <p:nvPicPr>
          <p:cNvPr id="4" name="Content Placeholder 66">
            <a:extLst>
              <a:ext uri="{FF2B5EF4-FFF2-40B4-BE49-F238E27FC236}">
                <a16:creationId xmlns:a16="http://schemas.microsoft.com/office/drawing/2014/main" id="{87B9B192-11F6-4FB5-B374-E176536F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66" y="800280"/>
            <a:ext cx="6105178" cy="4079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D6D6D-FC43-4422-8A70-150B3380F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86" y="793441"/>
            <a:ext cx="11475940" cy="5413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2F1EC-81BA-41FD-B82A-62ACC1AAB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382" y="1643790"/>
            <a:ext cx="1392244" cy="185632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3674EB1-4BCD-4936-99DE-42BC0E211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17" y="2205479"/>
            <a:ext cx="1866899" cy="1400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781363-D3CF-4179-B8AA-4DD49F6D9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90" y="4997893"/>
            <a:ext cx="1780015" cy="11232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673602-ACA0-4079-8C53-20D4A8F0B608}"/>
              </a:ext>
            </a:extLst>
          </p:cNvPr>
          <p:cNvSpPr/>
          <p:nvPr/>
        </p:nvSpPr>
        <p:spPr>
          <a:xfrm>
            <a:off x="585976" y="5598732"/>
            <a:ext cx="1871258" cy="1564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dirty="0"/>
              <a:t>Robotics Arena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38371F-4F7C-44C4-B4F0-10F1776CE78F}"/>
              </a:ext>
            </a:extLst>
          </p:cNvPr>
          <p:cNvSpPr/>
          <p:nvPr/>
        </p:nvSpPr>
        <p:spPr>
          <a:xfrm>
            <a:off x="2516933" y="5751132"/>
            <a:ext cx="1871258" cy="1564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dirty="0"/>
              <a:t>Swarm Robots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3450C1-04A6-41A0-BA8D-7DE0A9A5127E}"/>
              </a:ext>
            </a:extLst>
          </p:cNvPr>
          <p:cNvSpPr/>
          <p:nvPr/>
        </p:nvSpPr>
        <p:spPr>
          <a:xfrm>
            <a:off x="599374" y="2004766"/>
            <a:ext cx="1871258" cy="1564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dirty="0"/>
              <a:t>2 X 5G Node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028C16-24FC-4E91-BF08-BA5E25BC841D}"/>
              </a:ext>
            </a:extLst>
          </p:cNvPr>
          <p:cNvSpPr/>
          <p:nvPr/>
        </p:nvSpPr>
        <p:spPr>
          <a:xfrm>
            <a:off x="3704619" y="2065976"/>
            <a:ext cx="1871258" cy="1564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UMBRELLA</a:t>
            </a:r>
            <a:r>
              <a:rPr kumimoji="1" lang="en-GB" dirty="0"/>
              <a:t> Node</a:t>
            </a:r>
          </a:p>
        </p:txBody>
      </p:sp>
      <p:pic>
        <p:nvPicPr>
          <p:cNvPr id="3074" name="08AB8F21-0F94-44A6-BFDD-4A413A46B6CA" descr="image001">
            <a:extLst>
              <a:ext uri="{FF2B5EF4-FFF2-40B4-BE49-F238E27FC236}">
                <a16:creationId xmlns:a16="http://schemas.microsoft.com/office/drawing/2014/main" id="{A9125295-B1DF-4C38-9730-CCA7BC5DB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01" y="4269933"/>
            <a:ext cx="1866900" cy="14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DE5085-6736-4CAA-B816-CB70B3093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5767" y="3099206"/>
            <a:ext cx="1424015" cy="1898687"/>
          </a:xfrm>
          <a:prstGeom prst="rect">
            <a:avLst/>
          </a:prstGeom>
        </p:spPr>
      </p:pic>
      <p:pic>
        <p:nvPicPr>
          <p:cNvPr id="16" name="Picture 15" descr="A picture containing text, electronics, computer, circuit&#10;&#10;Description automatically generated">
            <a:extLst>
              <a:ext uri="{FF2B5EF4-FFF2-40B4-BE49-F238E27FC236}">
                <a16:creationId xmlns:a16="http://schemas.microsoft.com/office/drawing/2014/main" id="{896EBCDA-6B2B-4D39-9953-A3EFFA9A0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5429" y="5027295"/>
            <a:ext cx="1434353" cy="107576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BBA0654-9FBE-4C10-A003-57F40C923BC3}"/>
              </a:ext>
            </a:extLst>
          </p:cNvPr>
          <p:cNvSpPr/>
          <p:nvPr/>
        </p:nvSpPr>
        <p:spPr>
          <a:xfrm>
            <a:off x="9028242" y="2566029"/>
            <a:ext cx="2754484" cy="4679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UMBRELLA</a:t>
            </a:r>
            <a:r>
              <a:rPr kumimoji="1" lang="en-GB" dirty="0"/>
              <a:t> Fibre Switches and Servers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ED8D-25DF-43FF-84EF-1EE8DD445AD8}"/>
              </a:ext>
            </a:extLst>
          </p:cNvPr>
          <p:cNvSpPr txBox="1"/>
          <p:nvPr/>
        </p:nvSpPr>
        <p:spPr>
          <a:xfrm>
            <a:off x="7090627" y="1546959"/>
            <a:ext cx="3391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180 node installed.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22km length of Fibre laid.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82 nodes will be fibre connected. </a:t>
            </a:r>
          </a:p>
        </p:txBody>
      </p:sp>
      <p:pic>
        <p:nvPicPr>
          <p:cNvPr id="21" name="Picture 20" descr="A picture containing sky, outdoor, tree, light&#10;&#10;Description automatically generated">
            <a:extLst>
              <a:ext uri="{FF2B5EF4-FFF2-40B4-BE49-F238E27FC236}">
                <a16:creationId xmlns:a16="http://schemas.microsoft.com/office/drawing/2014/main" id="{6F0B8A63-B105-4344-BBB0-DA5386EA51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7511" y="1641431"/>
            <a:ext cx="1696896" cy="22625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C8FDD3-4C26-4D90-894B-E3C4E9D084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1972" y="4177417"/>
            <a:ext cx="5099886" cy="1737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44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EC4E11-F0CA-9A0D-E394-372ADBC7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00" y="1184631"/>
            <a:ext cx="7244367" cy="3369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63D29-B56F-4F22-A4D1-D229D220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2" y="141433"/>
            <a:ext cx="9955213" cy="907184"/>
          </a:xfrm>
        </p:spPr>
        <p:txBody>
          <a:bodyPr>
            <a:normAutofit fontScale="90000"/>
          </a:bodyPr>
          <a:lstStyle/>
          <a:p>
            <a:r>
              <a:rPr lang="en-GB" dirty="0"/>
              <a:t>Largest Deployed Edge AI and wireless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AD616-69DC-5C0B-7731-CBED2DD5958B}"/>
              </a:ext>
            </a:extLst>
          </p:cNvPr>
          <p:cNvSpPr txBox="1"/>
          <p:nvPr/>
        </p:nvSpPr>
        <p:spPr>
          <a:xfrm>
            <a:off x="111661" y="1260406"/>
            <a:ext cx="54367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Multiple options for data communication in a centralized or decentralized manner. Fibre, Bluetooth, </a:t>
            </a:r>
            <a:r>
              <a:rPr lang="en-GB" dirty="0" err="1"/>
              <a:t>WiFi</a:t>
            </a:r>
            <a:r>
              <a:rPr lang="en-GB" dirty="0"/>
              <a:t>, IEEE 802.15.4, LoRa and many more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X 80 JETSON NANO devices connected in real-city deployment.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Remotely programable - Edge Computing and Energy Consumption Profiling.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51D240-D82B-3110-6D89-FC9C3581DD8F}"/>
              </a:ext>
            </a:extLst>
          </p:cNvPr>
          <p:cNvSpPr txBox="1"/>
          <p:nvPr/>
        </p:nvSpPr>
        <p:spPr>
          <a:xfrm>
            <a:off x="110937" y="3831516"/>
            <a:ext cx="52026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of the largest deployed programmable multi-radio wireless testbeds.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Largest deployed and connected Edge AI networks known.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 based Street light remote maintenance application already used by council.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A846FE-5D29-5CCE-B73B-733C02AC895E}"/>
              </a:ext>
            </a:extLst>
          </p:cNvPr>
          <p:cNvCxnSpPr>
            <a:cxnSpLocks/>
          </p:cNvCxnSpPr>
          <p:nvPr/>
        </p:nvCxnSpPr>
        <p:spPr>
          <a:xfrm flipV="1">
            <a:off x="734099" y="3695501"/>
            <a:ext cx="4330351" cy="1"/>
          </a:xfrm>
          <a:prstGeom prst="line">
            <a:avLst/>
          </a:prstGeom>
          <a:ln w="12700">
            <a:solidFill>
              <a:srgbClr val="002B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305325-551D-7DC8-818C-21058932442F}"/>
              </a:ext>
            </a:extLst>
          </p:cNvPr>
          <p:cNvSpPr txBox="1"/>
          <p:nvPr/>
        </p:nvSpPr>
        <p:spPr>
          <a:xfrm>
            <a:off x="2382865" y="3351820"/>
            <a:ext cx="2541722" cy="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IMPACT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B4AF92-9A3B-CDDD-6814-1E8C41252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95" y="4434508"/>
            <a:ext cx="3841845" cy="19823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09914C-B7EB-467C-8151-69743517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001" y="4223827"/>
            <a:ext cx="2063491" cy="213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F65BA08-8896-352A-5257-FE275C684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 r="8905"/>
          <a:stretch/>
        </p:blipFill>
        <p:spPr bwMode="auto">
          <a:xfrm>
            <a:off x="7760560" y="1567858"/>
            <a:ext cx="4431440" cy="9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30A678-FA6B-54AB-F655-9A4C29969075}"/>
              </a:ext>
            </a:extLst>
          </p:cNvPr>
          <p:cNvSpPr txBox="1"/>
          <p:nvPr/>
        </p:nvSpPr>
        <p:spPr>
          <a:xfrm>
            <a:off x="8881113" y="1251936"/>
            <a:ext cx="306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Energy consumption profiling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FDA98-E09D-3379-DE0E-22C1029F2627}"/>
              </a:ext>
            </a:extLst>
          </p:cNvPr>
          <p:cNvSpPr txBox="1"/>
          <p:nvPr/>
        </p:nvSpPr>
        <p:spPr>
          <a:xfrm>
            <a:off x="8846216" y="2571885"/>
            <a:ext cx="306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Wireless Mesh connectivity</a:t>
            </a:r>
          </a:p>
        </p:txBody>
      </p:sp>
    </p:spTree>
    <p:extLst>
      <p:ext uri="{BB962C8B-B14F-4D97-AF65-F5344CB8AC3E}">
        <p14:creationId xmlns:p14="http://schemas.microsoft.com/office/powerpoint/2010/main" val="94987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3D29-B56F-4F22-A4D1-D229D220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3" y="142153"/>
            <a:ext cx="10165226" cy="907184"/>
          </a:xfrm>
        </p:spPr>
        <p:txBody>
          <a:bodyPr>
            <a:normAutofit/>
          </a:bodyPr>
          <a:lstStyle/>
          <a:p>
            <a:r>
              <a:rPr lang="en-GB" dirty="0"/>
              <a:t>Cost Effective Air Quality Monitoring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801A-D2A8-D1DD-5D13-F07682FBF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3" r="6620"/>
          <a:stretch/>
        </p:blipFill>
        <p:spPr>
          <a:xfrm rot="5400000">
            <a:off x="5992297" y="1237428"/>
            <a:ext cx="3024886" cy="306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205A2-84A2-BE21-A391-AE0E9E7EE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2" r="150" b="2"/>
          <a:stretch/>
        </p:blipFill>
        <p:spPr>
          <a:xfrm>
            <a:off x="5973635" y="4280976"/>
            <a:ext cx="5044807" cy="2217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DDA2B-E69C-42AB-5AFC-7383DC86B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" r="1125" b="2"/>
          <a:stretch/>
        </p:blipFill>
        <p:spPr>
          <a:xfrm>
            <a:off x="3231889" y="5145437"/>
            <a:ext cx="2741746" cy="14128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C71168-C850-7699-BD46-6AE305067B49}"/>
              </a:ext>
            </a:extLst>
          </p:cNvPr>
          <p:cNvSpPr txBox="1"/>
          <p:nvPr/>
        </p:nvSpPr>
        <p:spPr>
          <a:xfrm>
            <a:off x="8619816" y="3759798"/>
            <a:ext cx="254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Co-located Units for data correlation and improved Sensing accuracy. </a:t>
            </a:r>
          </a:p>
        </p:txBody>
      </p:sp>
      <p:pic>
        <p:nvPicPr>
          <p:cNvPr id="11" name="Picture 10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6418DB03-F20F-33D1-6A0E-94BA1723B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23" y="1286863"/>
            <a:ext cx="1809360" cy="24134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C7B71A-9A00-23AA-002D-25DCE42A5CDE}"/>
              </a:ext>
            </a:extLst>
          </p:cNvPr>
          <p:cNvSpPr txBox="1"/>
          <p:nvPr/>
        </p:nvSpPr>
        <p:spPr>
          <a:xfrm>
            <a:off x="6733468" y="4964710"/>
            <a:ext cx="352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Over 6M sensing samples per day 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AD616-69DC-5C0B-7731-CBED2DD5958B}"/>
              </a:ext>
            </a:extLst>
          </p:cNvPr>
          <p:cNvSpPr txBox="1"/>
          <p:nvPr/>
        </p:nvSpPr>
        <p:spPr>
          <a:xfrm>
            <a:off x="315760" y="1411705"/>
            <a:ext cx="542395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50"/>
                </a:solidFill>
              </a:rPr>
              <a:t>Cost effective, wide-area, high density, real-time, auto-calibrated* </a:t>
            </a:r>
            <a:r>
              <a:rPr lang="en-GB" sz="1600" b="1" dirty="0"/>
              <a:t>3-Tier Air Quality monitoring system</a:t>
            </a:r>
            <a:r>
              <a:rPr lang="en-GB" sz="16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/>
              <a:t>X 1800, low cost sensors with low maintenance and large coverage for key junctions and roundabouts.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/>
              <a:t>X 8 Medium Cost AQ sensors with some maintenance for comparison study.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/>
              <a:t>X1, High Cost Automated Monitoring Station for sensing calibration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51D240-D82B-3110-6D89-FC9C3581DD8F}"/>
              </a:ext>
            </a:extLst>
          </p:cNvPr>
          <p:cNvSpPr txBox="1"/>
          <p:nvPr/>
        </p:nvSpPr>
        <p:spPr>
          <a:xfrm>
            <a:off x="0" y="3414970"/>
            <a:ext cx="58690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Unique open sensing infrastructure providing support for academia, business and councils.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 million data samples taken daily.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Used by AI researchers, Traffic Management &amp; Transport team, Environmental Science researchers.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Developing project to implement smart control of traffic signals based on air quality </a:t>
            </a:r>
            <a:r>
              <a:rPr lang="en-GB" sz="1800" b="1" dirty="0">
                <a:solidFill>
                  <a:srgbClr val="00B050"/>
                </a:solidFill>
              </a:rPr>
              <a:t>*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A846FE-5D29-5CCE-B73B-733C02AC895E}"/>
              </a:ext>
            </a:extLst>
          </p:cNvPr>
          <p:cNvCxnSpPr>
            <a:cxnSpLocks/>
          </p:cNvCxnSpPr>
          <p:nvPr/>
        </p:nvCxnSpPr>
        <p:spPr>
          <a:xfrm flipV="1">
            <a:off x="734099" y="3358413"/>
            <a:ext cx="4330351" cy="1"/>
          </a:xfrm>
          <a:prstGeom prst="line">
            <a:avLst/>
          </a:prstGeom>
          <a:ln w="12700">
            <a:solidFill>
              <a:srgbClr val="002B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305325-551D-7DC8-818C-21058932442F}"/>
              </a:ext>
            </a:extLst>
          </p:cNvPr>
          <p:cNvSpPr txBox="1"/>
          <p:nvPr/>
        </p:nvSpPr>
        <p:spPr>
          <a:xfrm>
            <a:off x="2382865" y="3014732"/>
            <a:ext cx="2541722" cy="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B1A56-DE4D-4E49-9982-6C76CDC1FBE0}"/>
              </a:ext>
            </a:extLst>
          </p:cNvPr>
          <p:cNvSpPr txBox="1"/>
          <p:nvPr/>
        </p:nvSpPr>
        <p:spPr>
          <a:xfrm>
            <a:off x="2" y="0"/>
            <a:ext cx="121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Making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9EFAB5-9258-4820-B88F-2DF7B26F503F}"/>
              </a:ext>
            </a:extLst>
          </p:cNvPr>
          <p:cNvSpPr txBox="1"/>
          <p:nvPr/>
        </p:nvSpPr>
        <p:spPr>
          <a:xfrm>
            <a:off x="8439774" y="798897"/>
            <a:ext cx="17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Possible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239FEC-0BF9-42FB-86A1-1702C9C44AF2}"/>
              </a:ext>
            </a:extLst>
          </p:cNvPr>
          <p:cNvSpPr txBox="1"/>
          <p:nvPr/>
        </p:nvSpPr>
        <p:spPr>
          <a:xfrm>
            <a:off x="2976612" y="6524148"/>
            <a:ext cx="6145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B050"/>
                </a:solidFill>
              </a:rPr>
              <a:t>* Work-in-progress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85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0EA7CD-D5C7-7628-5837-0D2F03884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474" y="4413920"/>
            <a:ext cx="2827623" cy="182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63D29-B56F-4F22-A4D1-D229D220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2" y="142153"/>
            <a:ext cx="10164278" cy="907184"/>
          </a:xfrm>
        </p:spPr>
        <p:txBody>
          <a:bodyPr>
            <a:normAutofit/>
          </a:bodyPr>
          <a:lstStyle/>
          <a:p>
            <a:r>
              <a:rPr lang="en-GB" dirty="0"/>
              <a:t>One-stop-shop for IoT Technology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AD616-69DC-5C0B-7731-CBED2DD5958B}"/>
              </a:ext>
            </a:extLst>
          </p:cNvPr>
          <p:cNvSpPr txBox="1"/>
          <p:nvPr/>
        </p:nvSpPr>
        <p:spPr>
          <a:xfrm>
            <a:off x="-5034" y="1366064"/>
            <a:ext cx="66657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A plethora of different technologies all accessible via a single, open and programmable platform.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Address the global business challenge of pilot purgatory.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Reduce barriers to innovation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Sector Agnostic use cases – Air Quality, Robotics, Cyber security, Energy, Traffic, Retail, industrial 5G, Building, Health Care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51D240-D82B-3110-6D89-FC9C3581DD8F}"/>
              </a:ext>
            </a:extLst>
          </p:cNvPr>
          <p:cNvSpPr txBox="1"/>
          <p:nvPr/>
        </p:nvSpPr>
        <p:spPr>
          <a:xfrm>
            <a:off x="1" y="3529060"/>
            <a:ext cx="76476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local SMEs successfully used the system for real world testing and validation – one SME raised £2m capital as a direct result of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 UK SME businesses currently running projects on the network – to fast track their products to market.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World first: Remote experimentation on most advanced swarm robotics testbed in the region: International robotics competition held attracting 90 participants from around the world during pandemic.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A846FE-5D29-5CCE-B73B-733C02AC895E}"/>
              </a:ext>
            </a:extLst>
          </p:cNvPr>
          <p:cNvCxnSpPr>
            <a:cxnSpLocks/>
          </p:cNvCxnSpPr>
          <p:nvPr/>
        </p:nvCxnSpPr>
        <p:spPr>
          <a:xfrm flipV="1">
            <a:off x="734099" y="3454665"/>
            <a:ext cx="4330351" cy="1"/>
          </a:xfrm>
          <a:prstGeom prst="line">
            <a:avLst/>
          </a:prstGeom>
          <a:ln w="12700">
            <a:solidFill>
              <a:srgbClr val="002B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305325-551D-7DC8-818C-21058932442F}"/>
              </a:ext>
            </a:extLst>
          </p:cNvPr>
          <p:cNvSpPr txBox="1"/>
          <p:nvPr/>
        </p:nvSpPr>
        <p:spPr>
          <a:xfrm>
            <a:off x="2382865" y="3110984"/>
            <a:ext cx="2541722" cy="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IMPACT</a:t>
            </a:r>
          </a:p>
        </p:txBody>
      </p:sp>
      <p:pic>
        <p:nvPicPr>
          <p:cNvPr id="20" name="Picture 19" descr="A picture containing purple, indoor, pink&#10;&#10;Description automatically generated">
            <a:extLst>
              <a:ext uri="{FF2B5EF4-FFF2-40B4-BE49-F238E27FC236}">
                <a16:creationId xmlns:a16="http://schemas.microsoft.com/office/drawing/2014/main" id="{B4455802-410D-745E-CC04-44B72663CB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3"/>
          <a:stretch/>
        </p:blipFill>
        <p:spPr>
          <a:xfrm>
            <a:off x="9816970" y="2625021"/>
            <a:ext cx="2045340" cy="1788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78F40-435A-41B8-71DC-5CE2BA9EF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440"/>
          <a:stretch/>
        </p:blipFill>
        <p:spPr>
          <a:xfrm>
            <a:off x="6408283" y="1342668"/>
            <a:ext cx="5685033" cy="137873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FAA26D-9C8A-47A4-B99D-00CACBBC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28" y="2764478"/>
            <a:ext cx="1572574" cy="27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8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738B-809C-4DCE-B1A9-0B8A78F3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Other Real-life Deployments</a:t>
            </a:r>
            <a:endParaRPr lang="en-GB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A7534A-5531-4F90-A648-285F817764B3}"/>
              </a:ext>
            </a:extLst>
          </p:cNvPr>
          <p:cNvGrpSpPr/>
          <p:nvPr/>
        </p:nvGrpSpPr>
        <p:grpSpPr>
          <a:xfrm>
            <a:off x="2845361" y="1615332"/>
            <a:ext cx="3087334" cy="2572639"/>
            <a:chOff x="481770" y="3079505"/>
            <a:chExt cx="3389201" cy="2634181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6D6439B8-E9AE-4C83-AE86-9A1EE8F62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70" y="3079505"/>
              <a:ext cx="3389201" cy="2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ABB32DE-9E13-4F44-A7D1-ECE6A5E1E3F2}"/>
                </a:ext>
              </a:extLst>
            </p:cNvPr>
            <p:cNvSpPr/>
            <p:nvPr/>
          </p:nvSpPr>
          <p:spPr>
            <a:xfrm>
              <a:off x="1525142" y="4913905"/>
              <a:ext cx="121974" cy="1371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D8D315-D276-4CBB-9174-212C7B37681B}"/>
                </a:ext>
              </a:extLst>
            </p:cNvPr>
            <p:cNvSpPr/>
            <p:nvPr/>
          </p:nvSpPr>
          <p:spPr>
            <a:xfrm>
              <a:off x="2589210" y="5299470"/>
              <a:ext cx="121974" cy="1371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651CEB7-58E1-447E-942E-C8100E4E828C}"/>
                </a:ext>
              </a:extLst>
            </p:cNvPr>
            <p:cNvSpPr/>
            <p:nvPr/>
          </p:nvSpPr>
          <p:spPr>
            <a:xfrm>
              <a:off x="2176370" y="4982485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559887-0DDF-4CE6-8DEA-FD72E0416035}"/>
                </a:ext>
              </a:extLst>
            </p:cNvPr>
            <p:cNvSpPr/>
            <p:nvPr/>
          </p:nvSpPr>
          <p:spPr>
            <a:xfrm>
              <a:off x="3086245" y="4530343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9A767A0-075B-4998-85C5-1E1840B24E4E}"/>
                </a:ext>
              </a:extLst>
            </p:cNvPr>
            <p:cNvSpPr/>
            <p:nvPr/>
          </p:nvSpPr>
          <p:spPr>
            <a:xfrm>
              <a:off x="2732123" y="4667503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D0BEB55-3213-433A-84C9-407421706AE0}"/>
                </a:ext>
              </a:extLst>
            </p:cNvPr>
            <p:cNvSpPr/>
            <p:nvPr/>
          </p:nvSpPr>
          <p:spPr>
            <a:xfrm>
              <a:off x="3099195" y="4166496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F7C77F-1271-4FB1-A8A0-AEBF05C68129}"/>
                </a:ext>
              </a:extLst>
            </p:cNvPr>
            <p:cNvSpPr/>
            <p:nvPr/>
          </p:nvSpPr>
          <p:spPr>
            <a:xfrm>
              <a:off x="2115383" y="4710329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AB9B7D-E1CC-4D6E-8500-C355F9FE6309}"/>
                </a:ext>
              </a:extLst>
            </p:cNvPr>
            <p:cNvSpPr/>
            <p:nvPr/>
          </p:nvSpPr>
          <p:spPr>
            <a:xfrm>
              <a:off x="1289305" y="4530343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E3349A0-6961-43FF-BC07-310308042F54}"/>
                </a:ext>
              </a:extLst>
            </p:cNvPr>
            <p:cNvSpPr/>
            <p:nvPr/>
          </p:nvSpPr>
          <p:spPr>
            <a:xfrm>
              <a:off x="2483564" y="4847489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AD22B5-4C8F-4A83-AE96-FC859641504D}"/>
                </a:ext>
              </a:extLst>
            </p:cNvPr>
            <p:cNvSpPr/>
            <p:nvPr/>
          </p:nvSpPr>
          <p:spPr>
            <a:xfrm>
              <a:off x="1167910" y="4336527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A4DF802-B106-4F5A-8FCC-D264969D0A57}"/>
                </a:ext>
              </a:extLst>
            </p:cNvPr>
            <p:cNvSpPr/>
            <p:nvPr/>
          </p:nvSpPr>
          <p:spPr>
            <a:xfrm>
              <a:off x="1403168" y="4737938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107E2C9-6FD0-44E5-8802-C886966680BD}"/>
                </a:ext>
              </a:extLst>
            </p:cNvPr>
            <p:cNvSpPr/>
            <p:nvPr/>
          </p:nvSpPr>
          <p:spPr>
            <a:xfrm>
              <a:off x="3329145" y="4396595"/>
              <a:ext cx="121974" cy="1371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C1797B-7105-4F10-AD77-55F3363D960E}"/>
              </a:ext>
            </a:extLst>
          </p:cNvPr>
          <p:cNvSpPr txBox="1"/>
          <p:nvPr/>
        </p:nvSpPr>
        <p:spPr>
          <a:xfrm>
            <a:off x="184224" y="1567148"/>
            <a:ext cx="2389340" cy="2846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63" b="1" dirty="0"/>
              <a:t>Building monitoring solution </a:t>
            </a:r>
          </a:p>
          <a:p>
            <a:pPr marL="232172" indent="-232172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Understand the level of sensing needed required to positively influence building performance.</a:t>
            </a:r>
          </a:p>
          <a:p>
            <a:pPr marL="232172" indent="-232172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Understand the lifecycle cost assessment of various strategies implemented within the building.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Use of sensor data to optimise  building comfort for occupants and to understand their environmental impact of occupancy and draft a plan towards net zero.</a:t>
            </a:r>
            <a:endParaRPr lang="en-GB" sz="12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C8FD47-EF92-46BD-B0E9-2E2EF8C6E07B}"/>
              </a:ext>
            </a:extLst>
          </p:cNvPr>
          <p:cNvGrpSpPr/>
          <p:nvPr/>
        </p:nvGrpSpPr>
        <p:grpSpPr>
          <a:xfrm>
            <a:off x="2801113" y="1313257"/>
            <a:ext cx="3175827" cy="253134"/>
            <a:chOff x="2612299" y="4877977"/>
            <a:chExt cx="3175827" cy="25313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41D05A-1D08-412E-9E48-977512B178DD}"/>
                </a:ext>
              </a:extLst>
            </p:cNvPr>
            <p:cNvSpPr txBox="1"/>
            <p:nvPr/>
          </p:nvSpPr>
          <p:spPr>
            <a:xfrm>
              <a:off x="2709409" y="4888737"/>
              <a:ext cx="1555234" cy="242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75" dirty="0"/>
                <a:t>UMBRELLA node locations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31FB6A-874F-4DCF-A0C1-C988FD35597C}"/>
                </a:ext>
              </a:extLst>
            </p:cNvPr>
            <p:cNvSpPr/>
            <p:nvPr/>
          </p:nvSpPr>
          <p:spPr>
            <a:xfrm>
              <a:off x="2612299" y="4945546"/>
              <a:ext cx="99104" cy="11144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C904EF-E14E-41CA-A727-8016F99AA013}"/>
                </a:ext>
              </a:extLst>
            </p:cNvPr>
            <p:cNvSpPr/>
            <p:nvPr/>
          </p:nvSpPr>
          <p:spPr>
            <a:xfrm>
              <a:off x="4310078" y="4934786"/>
              <a:ext cx="99104" cy="11144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EC3AF0-20E0-4E44-ABE4-C4FA1D82A7ED}"/>
                </a:ext>
              </a:extLst>
            </p:cNvPr>
            <p:cNvSpPr txBox="1"/>
            <p:nvPr/>
          </p:nvSpPr>
          <p:spPr>
            <a:xfrm>
              <a:off x="4394796" y="4877977"/>
              <a:ext cx="1393330" cy="242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75" dirty="0"/>
                <a:t>Remote node locations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757C3AC-E65D-485F-84FF-AA336DC79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670" y="3477379"/>
            <a:ext cx="785915" cy="6789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38CFA0-9724-4BDB-A7D4-9AE9404DD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128" y="3313656"/>
            <a:ext cx="498725" cy="868825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D0F401CB-A27E-41A0-94E4-0EE0BF6EFA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13" r="50000"/>
          <a:stretch/>
        </p:blipFill>
        <p:spPr>
          <a:xfrm rot="5400000">
            <a:off x="5212888" y="1795787"/>
            <a:ext cx="563589" cy="881020"/>
          </a:xfrm>
          <a:prstGeom prst="rect">
            <a:avLst/>
          </a:prstGeom>
        </p:spPr>
      </p:pic>
      <p:pic>
        <p:nvPicPr>
          <p:cNvPr id="39" name="Picture 38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2B846E67-783C-35C9-9687-B39A4B70EC4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38" y="1601302"/>
            <a:ext cx="2068253" cy="25853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00B3A64-A956-676C-BE8B-86EF8C5A3857}"/>
              </a:ext>
            </a:extLst>
          </p:cNvPr>
          <p:cNvSpPr txBox="1"/>
          <p:nvPr/>
        </p:nvSpPr>
        <p:spPr>
          <a:xfrm>
            <a:off x="9068207" y="1615332"/>
            <a:ext cx="2693116" cy="1794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63" b="1" dirty="0"/>
              <a:t>Green Lamppost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Smart City AQ sensing 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Reduce City Carbon Footprint.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Sustainable self-watering plant pot.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Full solar powered solution with Duty cycling without loosing sensor data granularity during radio sleeping time.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77877-3CEE-226D-65AC-93EEDD298FA3}"/>
              </a:ext>
            </a:extLst>
          </p:cNvPr>
          <p:cNvSpPr txBox="1"/>
          <p:nvPr/>
        </p:nvSpPr>
        <p:spPr>
          <a:xfrm>
            <a:off x="3945145" y="4195084"/>
            <a:ext cx="110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@ Cardiff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6B263A-BFA0-0D22-C945-5C9D13C58BAC}"/>
              </a:ext>
            </a:extLst>
          </p:cNvPr>
          <p:cNvSpPr txBox="1"/>
          <p:nvPr/>
        </p:nvSpPr>
        <p:spPr>
          <a:xfrm>
            <a:off x="7041301" y="4235447"/>
            <a:ext cx="229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@ Manchester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858296-1D6E-1404-7171-B60B7504362D}"/>
              </a:ext>
            </a:extLst>
          </p:cNvPr>
          <p:cNvSpPr txBox="1"/>
          <p:nvPr/>
        </p:nvSpPr>
        <p:spPr>
          <a:xfrm>
            <a:off x="6095999" y="4656533"/>
            <a:ext cx="5719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Energy efficient IoT sensing and communication solution - self sustainable via Solar PV.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Enabling low power mode of your embedded device.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Buffering and processing sensing data before transmit.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Heavy duty cycled radio comms to save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F7B4AAA-60C1-4CF3-BF38-52D239E052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947"/>
          <a:stretch/>
        </p:blipFill>
        <p:spPr>
          <a:xfrm>
            <a:off x="422563" y="4596629"/>
            <a:ext cx="5452689" cy="1506769"/>
          </a:xfrm>
          <a:prstGeom prst="rect">
            <a:avLst/>
          </a:prstGeom>
        </p:spPr>
      </p:pic>
      <p:sp>
        <p:nvSpPr>
          <p:cNvPr id="44" name="Callout: Line 43">
            <a:extLst>
              <a:ext uri="{FF2B5EF4-FFF2-40B4-BE49-F238E27FC236}">
                <a16:creationId xmlns:a16="http://schemas.microsoft.com/office/drawing/2014/main" id="{1B6EC9E7-7405-9D20-3DF7-7F6235066AEB}"/>
              </a:ext>
            </a:extLst>
          </p:cNvPr>
          <p:cNvSpPr/>
          <p:nvPr/>
        </p:nvSpPr>
        <p:spPr>
          <a:xfrm>
            <a:off x="6360451" y="3362480"/>
            <a:ext cx="1068758" cy="255418"/>
          </a:xfrm>
          <a:prstGeom prst="borderCallout1">
            <a:avLst>
              <a:gd name="adj1" fmla="val 41561"/>
              <a:gd name="adj2" fmla="val 99775"/>
              <a:gd name="adj3" fmla="val -66589"/>
              <a:gd name="adj4" fmla="val 128243"/>
            </a:avLst>
          </a:prstGeom>
          <a:solidFill>
            <a:schemeClr val="accent2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Sensors, control units, and radios</a:t>
            </a:r>
          </a:p>
        </p:txBody>
      </p:sp>
      <p:sp>
        <p:nvSpPr>
          <p:cNvPr id="45" name="Callout: Line 44">
            <a:extLst>
              <a:ext uri="{FF2B5EF4-FFF2-40B4-BE49-F238E27FC236}">
                <a16:creationId xmlns:a16="http://schemas.microsoft.com/office/drawing/2014/main" id="{2011EEF0-F9D7-9668-9484-5126C014AB95}"/>
              </a:ext>
            </a:extLst>
          </p:cNvPr>
          <p:cNvSpPr/>
          <p:nvPr/>
        </p:nvSpPr>
        <p:spPr>
          <a:xfrm>
            <a:off x="6506922" y="3783432"/>
            <a:ext cx="1068758" cy="215432"/>
          </a:xfrm>
          <a:prstGeom prst="borderCallout1">
            <a:avLst>
              <a:gd name="adj1" fmla="val 41561"/>
              <a:gd name="adj2" fmla="val 99775"/>
              <a:gd name="adj3" fmla="val -94979"/>
              <a:gd name="adj4" fmla="val 126272"/>
            </a:avLst>
          </a:prstGeom>
          <a:solidFill>
            <a:schemeClr val="accent2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Water reservoir</a:t>
            </a:r>
          </a:p>
        </p:txBody>
      </p:sp>
      <p:sp>
        <p:nvSpPr>
          <p:cNvPr id="46" name="Callout: Line 45">
            <a:extLst>
              <a:ext uri="{FF2B5EF4-FFF2-40B4-BE49-F238E27FC236}">
                <a16:creationId xmlns:a16="http://schemas.microsoft.com/office/drawing/2014/main" id="{55BC62C7-A455-A8BE-3EC2-CB09CA40917E}"/>
              </a:ext>
            </a:extLst>
          </p:cNvPr>
          <p:cNvSpPr/>
          <p:nvPr/>
        </p:nvSpPr>
        <p:spPr>
          <a:xfrm>
            <a:off x="6674593" y="2013738"/>
            <a:ext cx="813133" cy="188051"/>
          </a:xfrm>
          <a:prstGeom prst="borderCallout1">
            <a:avLst>
              <a:gd name="adj1" fmla="val 41561"/>
              <a:gd name="adj2" fmla="val 99775"/>
              <a:gd name="adj3" fmla="val 12600"/>
              <a:gd name="adj4" fmla="val 131397"/>
            </a:avLst>
          </a:prstGeom>
          <a:solidFill>
            <a:schemeClr val="accent2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Solar Panel</a:t>
            </a:r>
          </a:p>
        </p:txBody>
      </p:sp>
      <p:sp>
        <p:nvSpPr>
          <p:cNvPr id="47" name="Callout: Line 46">
            <a:extLst>
              <a:ext uri="{FF2B5EF4-FFF2-40B4-BE49-F238E27FC236}">
                <a16:creationId xmlns:a16="http://schemas.microsoft.com/office/drawing/2014/main" id="{5A3C8DE2-21D8-D758-5083-88E5AFB629D5}"/>
              </a:ext>
            </a:extLst>
          </p:cNvPr>
          <p:cNvSpPr/>
          <p:nvPr/>
        </p:nvSpPr>
        <p:spPr>
          <a:xfrm>
            <a:off x="6876962" y="2638383"/>
            <a:ext cx="552247" cy="188051"/>
          </a:xfrm>
          <a:prstGeom prst="borderCallout1">
            <a:avLst>
              <a:gd name="adj1" fmla="val 41561"/>
              <a:gd name="adj2" fmla="val 99775"/>
              <a:gd name="adj3" fmla="val 12600"/>
              <a:gd name="adj4" fmla="val 131397"/>
            </a:avLst>
          </a:prstGeom>
          <a:solidFill>
            <a:schemeClr val="accent2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Plants</a:t>
            </a:r>
          </a:p>
        </p:txBody>
      </p:sp>
    </p:spTree>
    <p:extLst>
      <p:ext uri="{BB962C8B-B14F-4D97-AF65-F5344CB8AC3E}">
        <p14:creationId xmlns:p14="http://schemas.microsoft.com/office/powerpoint/2010/main" val="357568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3D29-B56F-4F22-A4D1-D229D220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UMBRELLA 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CA94F-7E4B-4FA7-BC74-078307CFB56A}"/>
              </a:ext>
            </a:extLst>
          </p:cNvPr>
          <p:cNvSpPr txBox="1"/>
          <p:nvPr/>
        </p:nvSpPr>
        <p:spPr>
          <a:xfrm>
            <a:off x="3438525" y="32348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hlinkClick r:id="rId3"/>
              </a:rPr>
              <a:t>UMBRELLA Video on Vimeo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F54FE-55A3-0C4B-CB84-D5CFB9633D6F}"/>
              </a:ext>
            </a:extLst>
          </p:cNvPr>
          <p:cNvSpPr txBox="1"/>
          <p:nvPr/>
        </p:nvSpPr>
        <p:spPr>
          <a:xfrm>
            <a:off x="8340564" y="5970989"/>
            <a:ext cx="38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yichao.jin@toshiba-bril.com</a:t>
            </a:r>
          </a:p>
        </p:txBody>
      </p:sp>
    </p:spTree>
    <p:extLst>
      <p:ext uri="{BB962C8B-B14F-4D97-AF65-F5344CB8AC3E}">
        <p14:creationId xmlns:p14="http://schemas.microsoft.com/office/powerpoint/2010/main" val="2906381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MBRELLA Theme">
      <a:dk1>
        <a:srgbClr val="303B83"/>
      </a:dk1>
      <a:lt1>
        <a:sysClr val="window" lastClr="FFFFFF"/>
      </a:lt1>
      <a:dk2>
        <a:srgbClr val="303B83"/>
      </a:dk2>
      <a:lt2>
        <a:srgbClr val="50B8C3"/>
      </a:lt2>
      <a:accent1>
        <a:srgbClr val="303B83"/>
      </a:accent1>
      <a:accent2>
        <a:srgbClr val="FFFFFF"/>
      </a:accent2>
      <a:accent3>
        <a:srgbClr val="A5A5A5"/>
      </a:accent3>
      <a:accent4>
        <a:srgbClr val="000000"/>
      </a:accent4>
      <a:accent5>
        <a:srgbClr val="B9E2E7"/>
      </a:accent5>
      <a:accent6>
        <a:srgbClr val="CED2ED"/>
      </a:accent6>
      <a:hlink>
        <a:srgbClr val="50B8C3"/>
      </a:hlink>
      <a:folHlink>
        <a:srgbClr val="4040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717</Words>
  <Application>Microsoft Office PowerPoint</Application>
  <PresentationFormat>Widescreen</PresentationFormat>
  <Paragraphs>91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游ゴシック</vt:lpstr>
      <vt:lpstr>Arial</vt:lpstr>
      <vt:lpstr>Calibri</vt:lpstr>
      <vt:lpstr>Calibri Light</vt:lpstr>
      <vt:lpstr>Wingdings</vt:lpstr>
      <vt:lpstr>Office Theme</vt:lpstr>
      <vt:lpstr>Umbrella Testbed and real world deployment of energy-efficient IoT networks</vt:lpstr>
      <vt:lpstr>What is UMBRELLA?</vt:lpstr>
      <vt:lpstr>Umbrella Network</vt:lpstr>
      <vt:lpstr>Largest Deployed Edge AI and wireless network</vt:lpstr>
      <vt:lpstr>Cost Effective Air Quality Monitoring</vt:lpstr>
      <vt:lpstr>One-stop-shop for IoT Technology Needs</vt:lpstr>
      <vt:lpstr>Other Real-life Deployments</vt:lpstr>
      <vt:lpstr>UMBRELLA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Bierton</dc:creator>
  <cp:lastModifiedBy>Yichao Jin</cp:lastModifiedBy>
  <cp:revision>69</cp:revision>
  <dcterms:created xsi:type="dcterms:W3CDTF">2021-09-15T09:15:35Z</dcterms:created>
  <dcterms:modified xsi:type="dcterms:W3CDTF">2022-06-23T07:36:35Z</dcterms:modified>
</cp:coreProperties>
</file>