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34" r:id="rId3"/>
    <p:sldId id="744" r:id="rId5"/>
    <p:sldId id="745" r:id="rId6"/>
    <p:sldId id="746" r:id="rId7"/>
    <p:sldId id="747" r:id="rId8"/>
    <p:sldId id="748" r:id="rId9"/>
    <p:sldId id="749" r:id="rId10"/>
    <p:sldId id="752" r:id="rId11"/>
    <p:sldId id="753" r:id="rId12"/>
    <p:sldId id="750" r:id="rId13"/>
    <p:sldId id="754" r:id="rId14"/>
    <p:sldId id="755" r:id="rId15"/>
    <p:sldId id="759" r:id="rId16"/>
    <p:sldId id="756" r:id="rId17"/>
    <p:sldId id="760" r:id="rId18"/>
    <p:sldId id="767" r:id="rId19"/>
    <p:sldId id="743" r:id="rId20"/>
    <p:sldId id="761" r:id="rId21"/>
    <p:sldId id="763" r:id="rId22"/>
    <p:sldId id="764" r:id="rId23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3048FA"/>
    <a:srgbClr val="800080"/>
    <a:srgbClr val="008000"/>
    <a:srgbClr val="FF66FF"/>
    <a:srgbClr val="00FFFF"/>
    <a:srgbClr val="66FF33"/>
    <a:srgbClr val="FF00FF"/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4729" autoAdjust="0"/>
  </p:normalViewPr>
  <p:slideViewPr>
    <p:cSldViewPr snapToGrid="0">
      <p:cViewPr varScale="1">
        <p:scale>
          <a:sx n="93" d="100"/>
          <a:sy n="93" d="100"/>
        </p:scale>
        <p:origin x="21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3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BF58-988A-400E-8A4C-789AD719775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7BAD1-8A71-4957-8A43-762C42DF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F87EFB-1B7C-4CD8-95AB-0E82263BE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LMRoman10-Regular"/>
              </a:rPr>
              <a:t>We have 16 bits to be </a:t>
            </a:r>
            <a:endParaRPr lang="en-US" altLang="zh-CN" b="1" dirty="0">
              <a:solidFill>
                <a:srgbClr val="000018"/>
              </a:solidFill>
              <a:effectLst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transmitted. Those are first encoded into codeword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a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in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GF(2) or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B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in GF(16). Those codewords divided into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several frames of 4 bits or one symbol are then past a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binary phase shift keying (BPSK), and transmitted at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each frequency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subband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, such as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F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1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SY10"/>
              </a:rPr>
              <a:t>∼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F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8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. Usually, their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signals suffers interference over the Erasure channel at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dif</a:t>
            </a:r>
            <a:endParaRPr lang="en-US" altLang="zh-CN" dirty="0"/>
          </a:p>
          <a:p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ferent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 frequency. Although all of them have a probability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of escaping collision, some error cluster appears, which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is different from communication without FH-SS where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random errors have the same probability to appear in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each hop. As a result, we have high probability to lose all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bits/symbols at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F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7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and 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F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8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. For GF(2) decoder, codeword </a:t>
            </a:r>
            <a:endParaRPr lang="en-US" altLang="zh-CN" dirty="0"/>
          </a:p>
          <a:p>
            <a:r>
              <a:rPr lang="en-US" altLang="zh-CN" sz="1800" i="1" dirty="0">
                <a:solidFill>
                  <a:srgbClr val="000000"/>
                </a:solidFill>
                <a:effectLst/>
                <a:latin typeface="CMMI10"/>
              </a:rPr>
              <a:t>a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can not be decoded without error since maximum eight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failing bits might be beyond the correct capacity. However,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GF(16) decoder can correct two symbol errors from the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six correct symbols successfully.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We consider an uplink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DtS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 communication network,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where IoT devices directly send their data to the gateway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on a LEO satellite, as shown in this figure. IoT devices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are then uniformly distributed in a scope, which is a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reduced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footpoint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 of satellite </a:t>
            </a:r>
            <a:r>
              <a:rPr lang="en-US" altLang="zh-CN" sz="1800" i="1" dirty="0" err="1">
                <a:solidFill>
                  <a:srgbClr val="000000"/>
                </a:solidFill>
                <a:effectLst/>
                <a:latin typeface="CMMI10"/>
              </a:rPr>
              <a:t>θ</a:t>
            </a:r>
            <a:r>
              <a:rPr lang="en-US" altLang="zh-CN" sz="1800" i="1" dirty="0" err="1">
                <a:solidFill>
                  <a:srgbClr val="000000"/>
                </a:solidFill>
                <a:effectLst/>
                <a:latin typeface="CMMI7"/>
              </a:rPr>
              <a:t>min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CMMI7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need to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be large enough to makes device satisfy the line of sight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(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LoS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) condition to make sure that the transmitted signal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is visible to the receiver.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Frequency hopping modulation should follow regional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regulations, which splits the whole frequency band into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several sub-bands to carry header and payload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informa</a:t>
            </a:r>
            <a:endParaRPr lang="en-US" altLang="zh-CN" sz="2800" dirty="0"/>
          </a:p>
          <a:p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tion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. We focus on the fast frequency hopping that is similar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to LR-FHSS, whose technical information is now limited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and can just be got from [12] and [31]. In the following,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we summarize and adjust the critical aspects of LR-FHSS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in frequency resource. To be clear and straightforward,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this procedure can be divided into three layers, which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can be seen in Fig.2. a. Transmitted signal is working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at the unlicensed band as most of the other LPWAN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does and is defined by different region regulations such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as 868–870 MHz band in EU; b. The whole frequency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band is further divided into several OCW channels, which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is also depending on the local frequency regulations; c.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each OCW is then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subsplited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 into hop-level with a small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bandwidth, named OBW channels or a frequency slot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which are ultra-narrow and can be used in long-range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satellite communication. Note that the hopping pattern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7-Regular"/>
              </a:rPr>
              <a:t>4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8-Regular"/>
              </a:rPr>
              <a:t>Fig. 3. Coverage geometry for satellite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should also follow the minimum separation band (MSB)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between the sub-channels used for transmitting sequential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hops. As a result, each device randomly chooses a sub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channel(OBW) from one sub-band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general collision model just consider the effect of interference, which means that when both time and frequency overlap happens, we lose both packet, </a:t>
            </a:r>
            <a:endParaRPr lang="en-US" dirty="0"/>
          </a:p>
          <a:p>
            <a:r>
              <a:rPr lang="en-US" dirty="0"/>
              <a:t>But in our model, they are suffering both interference and noise, so blocks also have a probability of losing their information.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details of </a:t>
            </a:r>
            <a:r>
              <a:rPr lang="en-US" dirty="0" err="1"/>
              <a:t>ph</a:t>
            </a:r>
            <a:r>
              <a:rPr lang="en-US" dirty="0"/>
              <a:t> is ignored here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general collision model just consider the effect of interference, which means that when both time and frequency overlap happens, we lose both packet, </a:t>
            </a:r>
            <a:endParaRPr lang="en-US" dirty="0"/>
          </a:p>
          <a:p>
            <a:r>
              <a:rPr lang="en-US" dirty="0"/>
              <a:t>But in our model, they are suffering both interference and noise, so blocks also have a probability of losing their information.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details of </a:t>
            </a:r>
            <a:r>
              <a:rPr lang="en-US" dirty="0" err="1"/>
              <a:t>ph</a:t>
            </a:r>
            <a:r>
              <a:rPr lang="en-US" dirty="0"/>
              <a:t> is ignored here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Maximum altitude vs. elevation angle for different configurations in LoRa, where SF denotes the Spreading factor. The sensitivity is -127, -140, -137 dBm for SF7, SF12 with 125kHz bandwidth and FHSS, respectively.</a:t>
            </a:r>
            <a:endParaRPr lang="en-US" dirty="0"/>
          </a:p>
          <a:p>
            <a:endParaRPr lang="en-US" dirty="0"/>
          </a:p>
          <a:p>
            <a:r>
              <a:rPr lang="en-US" dirty="0"/>
              <a:t>FH shows an acceptable performance between normal LoRa configurations, and if elevation angle is larger than 30degrees, the </a:t>
            </a:r>
            <a:r>
              <a:rPr lang="en-US" dirty="0" err="1"/>
              <a:t>satelite</a:t>
            </a:r>
            <a:r>
              <a:rPr lang="en-US" dirty="0"/>
              <a:t> can be deployed at a very high altitude like 2000km.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h = 150 km, and the device number is 100, the BER at different elevation angles is showed in the right figure,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 is showed in Fig, \ac{BER} is high when $\theta$ is small than $15^\circ$, which denotes a vast coverage area of the satellite. In this case, the devices located at the edge suffer a terrible even non-line of sight condition, and those packets have a high probability of being lost. As a result, the error happens randomly rather due to noise than in the burst, and \ac{GF}(2) is better than others to correct the random errors. With the elevation angle $\theta$ increases, the coverage area decreases, but errors tend to appear in the burst caused by interference, then coding in \ac{GF}(16) shows the better performance. When $\theta$ is larger than about $20^\circ$, the random error rate is very low, and \ac{GF}(16)E becomes the best choice.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when BER is low to satisfy the demand for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communication quality. Keep BER to be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10^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7"/>
              </a:rPr>
              <a:t>4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, GF(16) can hold more than 30 devices while GF(2) can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not hold 10 devices. Moreover, GF(16)E can serve another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14 more devices than GF(16). As predicted, if the number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of devices increases to a large scale, such as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800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devices,</a:t>
            </a:r>
            <a:endParaRPr lang="en-US" altLang="zh-CN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then the characteristic of clustered error in FH-SS would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disappear, and coding in GF(2) would become the best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choice.</a:t>
            </a:r>
            <a:endParaRPr lang="en-US" altLang="zh-CN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The results showed that the system with a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more significant number of frequency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subbands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 has a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lower BER, but this modification costs more frequency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resources.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We then use a simulation where the interference affects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the overlapped part rather than the whole hop to validate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the performance beyond the collision model and the .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Other configurations are the same. All trends are the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same as the theoretical results in Fig.10. The result is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shown in Fig.17 when BER is above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10"/>
              </a:rPr>
              <a:t>10^-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MR7"/>
              </a:rPr>
              <a:t>4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. GF16E, which </a:t>
            </a:r>
            <a:r>
              <a:rPr lang="en-US" altLang="zh-CN" sz="120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denotes the design with erasure detection in high GF(16),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still shows the best performance. Specifically, GF16E can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contain six times the device capacity of GF(2) and 3.8dB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or 140% more devices over convolutional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increase of the IoT devices</a:t>
            </a:r>
            <a:r>
              <a:rPr lang="zh-CN" altLang="en-US" dirty="0"/>
              <a:t>，</a:t>
            </a:r>
            <a:endParaRPr lang="zh-CN" altLang="en-US" dirty="0"/>
          </a:p>
          <a:p>
            <a:r>
              <a:rPr lang="en-US" altLang="zh-CN" dirty="0"/>
              <a:t>it is estimated to deploy more than 80 billion iot devices before 2025.</a:t>
            </a:r>
            <a:endParaRPr lang="en-US" altLang="zh-CN" dirty="0"/>
          </a:p>
          <a:p>
            <a:endParaRPr lang="zh-CN" altLang="en-US" dirty="0"/>
          </a:p>
          <a:p>
            <a:r>
              <a:rPr lang="en-US" dirty="0"/>
              <a:t>those device trend to spread around the whole world,</a:t>
            </a:r>
            <a:endParaRPr lang="en-US" dirty="0"/>
          </a:p>
          <a:p>
            <a:r>
              <a:rPr lang="en-US" dirty="0"/>
              <a:t>not only improve our daily life in dense city, </a:t>
            </a:r>
            <a:endParaRPr lang="en-US" dirty="0"/>
          </a:p>
          <a:p>
            <a:r>
              <a:rPr lang="en-US" dirty="0"/>
              <a:t>but also provide services in rural or remote region.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however, current ceil networks can not cover them, </a:t>
            </a:r>
            <a:endParaRPr lang="en-US" dirty="0"/>
          </a:p>
          <a:p>
            <a:r>
              <a:rPr lang="en-US" dirty="0"/>
              <a:t>and about 3,4 people are unconneted with internet till now.</a:t>
            </a:r>
            <a:endParaRPr lang="en-US" dirty="0"/>
          </a:p>
          <a:p>
            <a:r>
              <a:rPr lang="en-US" dirty="0"/>
              <a:t> </a:t>
            </a:r>
            <a:endParaRPr lang="en-US" dirty="0"/>
          </a:p>
          <a:p>
            <a:r>
              <a:rPr lang="en-US" dirty="0">
                <a:sym typeface="+mn-ea"/>
              </a:rPr>
              <a:t>.Thus in  our view, the next </a:t>
            </a:r>
            <a:r>
              <a:rPr lang="en-US" dirty="0" err="1">
                <a:sym typeface="+mn-ea"/>
              </a:rPr>
              <a:t>Gs</a:t>
            </a:r>
            <a:r>
              <a:rPr lang="en-US" dirty="0">
                <a:sym typeface="+mn-ea"/>
              </a:rPr>
              <a:t> should be also </a:t>
            </a:r>
            <a:endParaRPr lang="en-US" dirty="0"/>
          </a:p>
          <a:p>
            <a:r>
              <a:rPr lang="en-US" dirty="0">
                <a:sym typeface="+mn-ea"/>
              </a:rPr>
              <a:t>about "connecting the unconnected"</a:t>
            </a:r>
            <a:endParaRPr lang="en-US" dirty="0"/>
          </a:p>
          <a:p>
            <a:r>
              <a:rPr lang="en-US" dirty="0">
                <a:sym typeface="+mn-ea"/>
              </a:rPr>
              <a:t>...in order to offer these often economically </a:t>
            </a:r>
            <a:endParaRPr lang="en-US" dirty="0"/>
          </a:p>
          <a:p>
            <a:r>
              <a:rPr lang="en-US" dirty="0">
                <a:sym typeface="+mn-ea"/>
              </a:rPr>
              <a:t>and socially isolated 3 to 4 billion who are </a:t>
            </a:r>
            <a:endParaRPr lang="en-US" dirty="0"/>
          </a:p>
          <a:p>
            <a:r>
              <a:rPr lang="en-US" dirty="0">
                <a:sym typeface="+mn-ea"/>
              </a:rPr>
              <a:t>unconnected/</a:t>
            </a:r>
            <a:r>
              <a:rPr lang="en-US" dirty="0" err="1">
                <a:sym typeface="+mn-ea"/>
              </a:rPr>
              <a:t>underconnected</a:t>
            </a:r>
            <a:r>
              <a:rPr lang="en-US" dirty="0">
                <a:sym typeface="+mn-ea"/>
              </a:rPr>
              <a:t> </a:t>
            </a:r>
            <a:endParaRPr lang="en-US" dirty="0"/>
          </a:p>
          <a:p>
            <a:r>
              <a:rPr lang="en-US" dirty="0">
                <a:sym typeface="+mn-ea"/>
              </a:rPr>
              <a:t>to experience the transformative benefits</a:t>
            </a:r>
            <a:endParaRPr lang="en-US" dirty="0"/>
          </a:p>
          <a:p>
            <a:r>
              <a:rPr lang="en-US" dirty="0">
                <a:sym typeface="+mn-ea"/>
              </a:rPr>
              <a:t> that come with connectivity, from enjoying remote </a:t>
            </a:r>
            <a:endParaRPr lang="en-US" baseline="0" dirty="0"/>
          </a:p>
          <a:p>
            <a:r>
              <a:rPr lang="en-US" dirty="0">
                <a:sym typeface="+mn-ea"/>
              </a:rPr>
              <a:t>health and education services,</a:t>
            </a:r>
            <a:endParaRPr lang="en-US" dirty="0"/>
          </a:p>
          <a:p>
            <a:r>
              <a:rPr lang="en-US" dirty="0">
                <a:sym typeface="+mn-ea"/>
              </a:rPr>
              <a:t>to smart farming, to access to real-time </a:t>
            </a:r>
            <a:endParaRPr lang="en-US" dirty="0"/>
          </a:p>
          <a:p>
            <a:r>
              <a:rPr lang="en-US" dirty="0">
                <a:sym typeface="+mn-ea"/>
              </a:rPr>
              <a:t>financial services….and eventually new potential jobs </a:t>
            </a:r>
            <a:endParaRPr lang="en-US" dirty="0"/>
          </a:p>
          <a:p>
            <a:r>
              <a:rPr lang="en-US" dirty="0">
                <a:sym typeface="+mn-ea"/>
              </a:rPr>
              <a:t>and economical opportunities</a:t>
            </a:r>
            <a:endParaRPr lang="en-US" dirty="0"/>
          </a:p>
          <a:p>
            <a:endParaRPr lang="en-US" dirty="0"/>
          </a:p>
          <a:p>
            <a:r>
              <a:rPr lang="en-US" dirty="0"/>
              <a:t>satellites always cover a much larger footpint than ground base station, thus,</a:t>
            </a:r>
            <a:endParaRPr lang="en-US" dirty="0"/>
          </a:p>
          <a:p>
            <a:r>
              <a:rPr lang="en-US" dirty="0"/>
              <a:t>Satellite communication is a potential solution</a:t>
            </a:r>
            <a:endParaRPr lang="en-US" dirty="0"/>
          </a:p>
          <a:p>
            <a:r>
              <a:rPr lang="en-US" dirty="0"/>
              <a:t> for the global connection in the next decade.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However, servicing such many users will make the network very crowded, </a:t>
            </a:r>
            <a:endParaRPr lang="en-US" dirty="0"/>
          </a:p>
          <a:p>
            <a:r>
              <a:rPr lang="en-US" dirty="0"/>
              <a:t>and will remarkly reduce the network performance.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solve this bottleneck, a lot of leading  IoT companies adjust and extend</a:t>
            </a:r>
            <a:endParaRPr lang="en-US" dirty="0"/>
          </a:p>
          <a:p>
            <a:r>
              <a:rPr lang="en-US" dirty="0"/>
              <a:t> their </a:t>
            </a:r>
            <a:r>
              <a:rPr lang="en-US" dirty="0">
                <a:sym typeface="+mn-ea"/>
              </a:rPr>
              <a:t>low-power-wide-area-network to suit this challenge. </a:t>
            </a:r>
            <a:endParaRPr lang="en-US" dirty="0">
              <a:sym typeface="+mn-ea"/>
            </a:endParaRPr>
          </a:p>
          <a:p>
            <a:r>
              <a:rPr lang="en-US" dirty="0">
                <a:sym typeface="+mn-ea"/>
              </a:rPr>
              <a:t>One most  attractive technology is frequency hopping modulation </a:t>
            </a:r>
            <a:endParaRPr lang="en-US" dirty="0">
              <a:sym typeface="+mn-ea"/>
            </a:endParaRPr>
          </a:p>
          <a:p>
            <a:r>
              <a:rPr lang="en-US" dirty="0"/>
              <a:t>that can highly increase the network immunity for inteference.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work aims to investigate a further enhancement of FH by </a:t>
            </a:r>
            <a:endParaRPr lang="en-US" dirty="0"/>
          </a:p>
          <a:p>
            <a:r>
              <a:rPr lang="en-US" dirty="0"/>
              <a:t>derive a packet-level in high GF.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455F7C"/>
                </a:solidFill>
                <a:effectLst/>
                <a:latin typeface="Open Sans" panose="020B0604020202020204" pitchFamily="34" charset="0"/>
              </a:rPr>
              <a:t>Billions of these</a:t>
            </a:r>
            <a:r>
              <a:rPr lang="en-US" altLang="zh-CN" sz="1200" b="0" i="0" u="none" kern="1200" dirty="0">
                <a:solidFill>
                  <a:srgbClr val="455F7C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 IoT devices </a:t>
            </a:r>
            <a:r>
              <a:rPr lang="en-US" altLang="zh-CN" sz="1200" b="0" i="0" kern="1200" dirty="0">
                <a:solidFill>
                  <a:srgbClr val="455F7C"/>
                </a:solidFill>
                <a:effectLst/>
                <a:latin typeface="Open Sans" panose="020B0604020202020204" pitchFamily="34" charset="0"/>
                <a:ea typeface="+mn-ea"/>
                <a:cs typeface="+mn-cs"/>
              </a:rPr>
              <a:t>already exist around </a:t>
            </a:r>
            <a:r>
              <a:rPr lang="en-US" altLang="zh-CN" b="0" i="0" dirty="0">
                <a:solidFill>
                  <a:srgbClr val="455F7C"/>
                </a:solidFill>
                <a:effectLst/>
                <a:latin typeface="Open Sans" panose="020B0604020202020204" pitchFamily="34" charset="0"/>
              </a:rPr>
              <a:t>the world and this number will keep growing  </a:t>
            </a:r>
            <a:r>
              <a:rPr lang="en-US" altLang="zh-CN" b="0" i="0" dirty="0">
                <a:solidFill>
                  <a:srgbClr val="455F7C"/>
                </a:solidFill>
                <a:effectLst/>
                <a:latin typeface="Open Sans" panose="020B0604020202020204" pitchFamily="34" charset="0"/>
              </a:rPr>
              <a:t>in coming years. in 2020, there are already 20billion connected devices, and the number might increase to 30 biliion by 2025, and </a:t>
            </a:r>
            <a:r>
              <a:rPr lang="en-US" altLang="zh-CN" b="0" i="0" dirty="0">
                <a:solidFill>
                  <a:srgbClr val="666666"/>
                </a:solidFill>
                <a:effectLst/>
                <a:latin typeface="Tahoma" panose="020B0604030504040204" pitchFamily="34" charset="0"/>
              </a:rPr>
              <a:t>The market size  is expected to exceed 1500 billion 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7BAD1-8A71-4957-8A43-762C42DF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those massive devices also request some new demand for current networks,  For different use cases, there are various key performance</a:t>
            </a:r>
            <a:endParaRPr lang="en-US" altLang="zh-CN" sz="1800" b="0" i="0" u="none" strike="noStrike" baseline="0" dirty="0">
              <a:latin typeface="NimbusRomNo9L-Regu"/>
            </a:endParaRPr>
          </a:p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indicator (KPI) .. </a:t>
            </a:r>
            <a:endParaRPr lang="en-US" altLang="zh-CN" sz="1800" b="0" i="0" u="none" strike="noStrike" baseline="0" dirty="0">
              <a:latin typeface="NimbusRomNo9L-Regu"/>
            </a:endParaRPr>
          </a:p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such a</a:t>
            </a:r>
            <a:r>
              <a:rPr lang="en-US" altLang="zh-CN" sz="1800" b="0" i="0" u="none" strike="noStrike" baseline="0" dirty="0">
                <a:latin typeface="NimbusRomNo9L-Regu"/>
              </a:rPr>
              <a:t>s::</a:t>
            </a:r>
            <a:endParaRPr lang="en-US" altLang="zh-CN" sz="1800" b="0" i="0" u="none" strike="noStrike" baseline="0" dirty="0">
              <a:latin typeface="NimbusRomNo9L-Regu"/>
            </a:endParaRPr>
          </a:p>
          <a:p>
            <a:pPr algn="l"/>
            <a:endParaRPr lang="en-US" altLang="zh-CN" sz="1800" b="0" i="0" u="none" strike="noStrike" baseline="0" dirty="0">
              <a:latin typeface="NimbusRomNo9L-Regu"/>
            </a:endParaRPr>
          </a:p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 It is worth mentioning that, despite challenging</a:t>
            </a:r>
            <a:endParaRPr lang="en-US" altLang="zh-CN" sz="1800" b="0" i="0" u="none" strike="noStrike" baseline="0" dirty="0">
              <a:latin typeface="NimbusRomNo9L-Regu"/>
            </a:endParaRPr>
          </a:p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requirements, only a subset of use cases are</a:t>
            </a:r>
            <a:endParaRPr lang="en-US" altLang="zh-CN" sz="1800" b="0" i="0" u="none" strike="noStrike" baseline="0" dirty="0">
              <a:latin typeface="NimbusRomNo9L-Regu"/>
            </a:endParaRPr>
          </a:p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addressable by current 5G KPIs, and sixth-generation (6G)</a:t>
            </a:r>
            <a:endParaRPr lang="en-US" altLang="zh-CN" sz="1800" b="0" i="0" u="none" strike="noStrike" baseline="0" dirty="0">
              <a:latin typeface="NimbusRomNo9L-Regu"/>
            </a:endParaRPr>
          </a:p>
          <a:p>
            <a:pPr algn="l"/>
            <a:r>
              <a:rPr lang="en-US" altLang="zh-CN" sz="1800" b="0" i="0" u="none" strike="noStrike" baseline="0" dirty="0">
                <a:latin typeface="NimbusRomNo9L-Regu"/>
              </a:rPr>
              <a:t>still has much work to do.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7BAD1-8A71-4957-8A43-762C42DF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b="0" i="0" u="none" strike="noStrike" baseline="0" dirty="0">
                <a:latin typeface="NimbusRomNo9L-Regu"/>
              </a:rPr>
              <a:t>Massive IoT (mIoT), is a type of IoT, that </a:t>
            </a:r>
            <a:r>
              <a:rPr lang="en-US" altLang="zh-CN" sz="1800" dirty="0">
                <a:latin typeface="NimbusRomNo9L-Regu"/>
              </a:rPr>
              <a:t>supports </a:t>
            </a:r>
            <a:r>
              <a:rPr lang="en-US" altLang="zh-CN" sz="1800" b="1" i="0" u="none" strike="noStrike" baseline="0" dirty="0">
                <a:solidFill>
                  <a:schemeClr val="bg1"/>
                </a:solidFill>
              </a:rPr>
              <a:t>massive Machine-type communication</a:t>
            </a:r>
            <a:r>
              <a:rPr lang="en-US" altLang="zh-CN" sz="1800" dirty="0">
                <a:latin typeface="NimbusRomNo9L-Regu"/>
              </a:rPr>
              <a:t>,</a:t>
            </a:r>
            <a:endParaRPr lang="en-US" altLang="zh-CN" sz="1800" dirty="0">
              <a:latin typeface="NimbusRomNo9L-Regu"/>
            </a:endParaRPr>
          </a:p>
          <a:p>
            <a:r>
              <a:rPr lang="en-US" altLang="zh-CN" sz="1800" dirty="0">
                <a:latin typeface="NimbusRomNo9L-Regu"/>
              </a:rPr>
              <a:t>What technologies might be used for the solution of </a:t>
            </a:r>
            <a:r>
              <a:rPr lang="en-US" altLang="zh-CN" sz="1800" dirty="0" err="1">
                <a:latin typeface="NimbusRomNo9L-Regu"/>
              </a:rPr>
              <a:t>miot</a:t>
            </a:r>
            <a:r>
              <a:rPr lang="en-US" altLang="zh-CN" sz="1800" dirty="0">
                <a:latin typeface="NimbusRomNo9L-Regu"/>
              </a:rPr>
              <a:t>.</a:t>
            </a:r>
            <a:endParaRPr lang="en-US" altLang="zh-CN" sz="1800" dirty="0">
              <a:latin typeface="NimbusRomNo9L-Reg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LMRoman10-Regular"/>
              </a:rPr>
              <a:t>A kind of Potential solutions for mIoT is LPWAN, whose products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effectLst/>
                <a:latin typeface="LMRoman10-Regular"/>
              </a:rPr>
              <a:t> can be used </a:t>
            </a:r>
            <a:r>
              <a:rPr lang="en-US" altLang="zh-CN" sz="1800" b="0" i="0" u="none" strike="noStrike" baseline="0" dirty="0">
                <a:latin typeface="NimbusRomNo9L-Regu"/>
              </a:rPr>
              <a:t>for data collection purposes, where </a:t>
            </a:r>
            <a:r>
              <a:rPr lang="en-US" altLang="zh-CN" sz="1800" dirty="0">
                <a:effectLst/>
                <a:latin typeface="LMRoman10-Regular"/>
              </a:rPr>
              <a:t>massive low-power sensors are used to read the temperature, pressure, etc.</a:t>
            </a:r>
            <a:endParaRPr lang="en-US" altLang="zh-CN" sz="1800" dirty="0">
              <a:effectLst/>
              <a:latin typeface="LMRoman10-Regular"/>
            </a:endParaRPr>
          </a:p>
          <a:p>
            <a:r>
              <a:rPr lang="en-US" altLang="zh-CN" sz="1800" dirty="0">
                <a:effectLst/>
                <a:latin typeface="LMRoman10-Regular"/>
              </a:rPr>
              <a:t>The features of LPWAN is: </a:t>
            </a:r>
            <a:endParaRPr lang="en-US" altLang="zh-CN" sz="1800" dirty="0">
              <a:effectLst/>
              <a:latin typeface="LMRoman10-Regular"/>
            </a:endParaRPr>
          </a:p>
          <a:p>
            <a:endParaRPr lang="en-US" altLang="zh-CN" sz="1800" dirty="0">
              <a:effectLst/>
              <a:latin typeface="LMRoman10-Regular"/>
            </a:endParaRPr>
          </a:p>
          <a:p>
            <a:r>
              <a:rPr lang="en-US" altLang="zh-CN" sz="1800" dirty="0">
                <a:effectLst/>
                <a:latin typeface="LMRoman10-Regular"/>
              </a:rPr>
              <a:t>Which is highly overlapped with our demands.</a:t>
            </a:r>
            <a:endParaRPr lang="en-US" altLang="zh-CN" sz="1800" dirty="0">
              <a:effectLst/>
              <a:latin typeface="LMRoman10-Regular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7BAD1-8A71-4957-8A43-762C42DF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One main challenge is that Those new coming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devices are widely deployed in rural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and other remote areas. However, truly global coverage of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telecommunication which needs more than 100km transmission range, cannot be realized by current networks, whose service areas are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+mn-lt"/>
              </a:rPr>
              <a:t>less than 30 km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.</a:t>
            </a:r>
            <a:endParaRPr lang="en-US" altLang="zh-CN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endParaRPr lang="en-US" altLang="zh-CN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Non-Terrestrial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Networks (NTNs) such as unmanned aerial vehicle (UAV),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high altitude platform (HAP) and satellites, which have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unique advantages in filling the loophole of the terrestrial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network by providing ultra-wide coverage and are able to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realize global coverage.</a:t>
            </a:r>
            <a:endParaRPr lang="en-US" altLang="zh-CN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endParaRPr lang="en-US" altLang="zh-CN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Besides, LEO satellite has been proved to provide ultra service coverage with IoT device .</a:t>
            </a:r>
            <a:endParaRPr lang="en-US" altLang="zh-CN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endParaRPr lang="en-US" altLang="zh-CN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endParaRPr lang="en-US" altLang="zh-CN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endParaRPr lang="en-US" altLang="zh-CN" sz="1800" dirty="0">
              <a:effectLst/>
              <a:latin typeface="LMRoman10-Regular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7BAD1-8A71-4957-8A43-762C42DF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800" b="0" i="0" u="none" strike="noStrike" baseline="0" dirty="0">
                <a:latin typeface="ClassicoURW-Reg"/>
              </a:rPr>
              <a:t>Other Drawbacks or challenge of current LPWAN is the collision issue in uplink, particularly in dense deployments</a:t>
            </a:r>
            <a:endParaRPr lang="en-US" altLang="zh-CN" sz="1800" b="0" i="0" u="none" strike="noStrike" baseline="0" dirty="0">
              <a:latin typeface="ClassicoURW-Reg"/>
            </a:endParaRPr>
          </a:p>
          <a:p>
            <a:pPr algn="l"/>
            <a:r>
              <a:rPr lang="en-US" altLang="zh-CN" sz="1800" b="0" i="0" u="none" strike="noStrike" baseline="0" dirty="0">
                <a:latin typeface="ClassicoURW-Reg"/>
              </a:rPr>
              <a:t>since performance is severely limited by duty-cycle regulations and the use of simple medium access</a:t>
            </a:r>
            <a:endParaRPr lang="en-US" altLang="zh-CN" sz="1800" b="0" i="0" u="none" strike="noStrike" baseline="0" dirty="0">
              <a:latin typeface="ClassicoURW-Reg"/>
            </a:endParaRPr>
          </a:p>
          <a:p>
            <a:pPr algn="l"/>
            <a:r>
              <a:rPr lang="en-US" altLang="zh-CN" sz="1800" b="0" i="0" u="none" strike="noStrike" baseline="0" dirty="0">
                <a:latin typeface="ClassicoURW-Reg"/>
              </a:rPr>
              <a:t>control (MAC) protocols. The collision probability will be very high.</a:t>
            </a:r>
            <a:endParaRPr lang="en-US" altLang="zh-CN" sz="1800" b="0" i="0" u="none" strike="noStrike" baseline="0" dirty="0">
              <a:latin typeface="ClassicoURW-Reg"/>
            </a:endParaRPr>
          </a:p>
          <a:p>
            <a:pPr algn="l"/>
            <a:endParaRPr lang="en-US" altLang="zh-CN" sz="1800" b="0" i="0" u="none" strike="noStrike" baseline="0" dirty="0">
              <a:latin typeface="ClassicoURW-Reg"/>
            </a:endParaRPr>
          </a:p>
          <a:p>
            <a:pPr algn="l"/>
            <a:r>
              <a:rPr lang="en-US" altLang="zh-CN" sz="1800" b="0" i="0" u="none" strike="noStrike" baseline="0" dirty="0">
                <a:latin typeface="ClassicoURW-Reg"/>
              </a:rPr>
              <a:t>In this sense, LoRa/ Sigfox and NB-IoT has announced their</a:t>
            </a:r>
            <a:endParaRPr lang="en-US" altLang="zh-CN" sz="1800" b="0" i="0" u="none" strike="noStrike" baseline="0" dirty="0">
              <a:latin typeface="ClassicoURW-Reg"/>
            </a:endParaRPr>
          </a:p>
          <a:p>
            <a:pPr algn="l"/>
            <a:r>
              <a:rPr lang="en-US" altLang="zh-CN" sz="1800" b="0" i="0" u="none" strike="noStrike" baseline="0" dirty="0">
                <a:latin typeface="ClassicoURW-Reg"/>
              </a:rPr>
              <a:t>extension of the physical layer by using FHSS</a:t>
            </a:r>
            <a:endParaRPr lang="en-US" altLang="zh-CN" sz="1800" b="0" i="0" u="none" strike="noStrike" baseline="0" dirty="0">
              <a:latin typeface="ClassicoURW-Reg"/>
            </a:endParaRPr>
          </a:p>
          <a:p>
            <a:pPr algn="l"/>
            <a:r>
              <a:rPr lang="en-US" altLang="zh-CN" sz="1800" b="0" i="0" u="none" strike="noStrike" baseline="0" dirty="0">
                <a:latin typeface="ClassicoURW-Reg"/>
              </a:rPr>
              <a:t>hopping spread spectrum. The extension is</a:t>
            </a:r>
            <a:endParaRPr lang="en-US" altLang="zh-CN" sz="1800" b="0" i="0" u="none" strike="noStrike" baseline="0" dirty="0">
              <a:latin typeface="ClassicoURW-Reg"/>
            </a:endParaRPr>
          </a:p>
          <a:p>
            <a:pPr algn="l"/>
            <a:r>
              <a:rPr lang="en-US" altLang="zh-CN" sz="1800" b="0" i="0" u="none" strike="noStrike" baseline="0" dirty="0">
                <a:latin typeface="ClassicoURW-Reg"/>
              </a:rPr>
              <a:t>motivated by emerging use cases with increasingly</a:t>
            </a:r>
            <a:endParaRPr lang="en-US" altLang="zh-CN" sz="1800" b="0" i="0" u="none" strike="noStrike" baseline="0" dirty="0">
              <a:latin typeface="ClassicoURW-Reg"/>
            </a:endParaRPr>
          </a:p>
          <a:p>
            <a:pPr algn="l"/>
            <a:r>
              <a:rPr lang="en-US" altLang="zh-CN" sz="1800" b="0" i="0" u="none" strike="noStrike" baseline="0" dirty="0">
                <a:latin typeface="ClassicoURW-Reg"/>
              </a:rPr>
              <a:t>larger and denser network deployments, including</a:t>
            </a:r>
            <a:endParaRPr lang="en-US" altLang="zh-CN" sz="1800" b="0" i="0" u="none" strike="noStrike" baseline="0" dirty="0">
              <a:latin typeface="ClassicoURW-Reg"/>
            </a:endParaRPr>
          </a:p>
          <a:p>
            <a:pPr algn="l"/>
            <a:r>
              <a:rPr lang="en-US" altLang="zh-CN" sz="1800" b="0" i="0" u="none" strike="noStrike" baseline="0" dirty="0">
                <a:latin typeface="ClassicoURW-Reg"/>
              </a:rPr>
              <a:t>satellite-scale </a:t>
            </a:r>
            <a:r>
              <a:rPr lang="en-US" altLang="zh-CN" sz="1800" b="0" i="0" u="none" strike="noStrike" baseline="0" dirty="0" err="1">
                <a:latin typeface="ClassicoURW-Reg"/>
              </a:rPr>
              <a:t>LoRaWAN</a:t>
            </a:r>
            <a:r>
              <a:rPr lang="en-US" altLang="zh-CN" sz="1800" b="0" i="0" u="none" strike="noStrike" baseline="0" dirty="0">
                <a:latin typeface="ClassicoURW-Reg"/>
              </a:rPr>
              <a:t> networks. Its main goal</a:t>
            </a:r>
            <a:endParaRPr lang="en-US" altLang="zh-CN" sz="1800" b="0" i="0" u="none" strike="noStrike" baseline="0" dirty="0">
              <a:latin typeface="ClassicoURW-Reg"/>
            </a:endParaRPr>
          </a:p>
          <a:p>
            <a:pPr algn="l"/>
            <a:r>
              <a:rPr lang="en-US" altLang="zh-CN" sz="1800" b="0" i="0" u="none" strike="noStrike" baseline="0" dirty="0">
                <a:latin typeface="ClassicoURW-Reg"/>
              </a:rPr>
              <a:t>is to increase network capacity and robustness based on current devices without hardware replacement.</a:t>
            </a:r>
            <a:endParaRPr lang="en-US" altLang="zh-CN" sz="1800" b="0" i="0" u="none" strike="noStrike" baseline="0" dirty="0">
              <a:latin typeface="ClassicoURW-Reg"/>
            </a:endParaRPr>
          </a:p>
          <a:p>
            <a:pPr algn="l"/>
            <a:endParaRPr lang="en-US" altLang="zh-CN" sz="1800" b="0" i="0" u="none" strike="noStrike" baseline="0" dirty="0">
              <a:effectLst/>
              <a:latin typeface="ClassicoURW-Reg"/>
            </a:endParaRPr>
          </a:p>
          <a:p>
            <a:pPr algn="l"/>
            <a:r>
              <a:rPr lang="en-US" altLang="zh-CN" sz="1800" b="0" i="0" u="none" strike="noStrike" baseline="0" dirty="0">
                <a:effectLst/>
                <a:latin typeface="ClassicoURW-Reg"/>
              </a:rPr>
              <a:t>A clear improvement can be found in two figures provided by researchers and company reports from goodput or packet error rate.</a:t>
            </a:r>
            <a:endParaRPr lang="en-US" altLang="zh-CN" sz="1800" dirty="0">
              <a:effectLst/>
              <a:latin typeface="LMRoman10-Regular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7BAD1-8A71-4957-8A43-762C42DF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A general packet structure for FH system is shown in Fig.1, which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is composed of physical layer (PHY) headers, and the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payload part. (1) The header part consists of several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redundant physical headers, which are transmitted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inde</a:t>
            </a:r>
            <a:endParaRPr lang="en-US" altLang="zh-CN" dirty="0"/>
          </a:p>
          <a:p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pendently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 at each frequencies to improve the modulation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robustness of the in-band interferer. Each PHY header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contains the same information about a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SyncWord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, which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is used to synchronize and locate coming signals, and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cyclic redundancy check (CRC) to judge whether the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header was successfully received. In ’Header’, it includes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all the necessary information to decode the payload part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correctly, such as payload length, code rate, hopping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pattern, and so on. This part should always be the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indivisible whole. they drive convolutional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coding with a fixed code rate 1 over 2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to enhance the performance</a:t>
            </a:r>
            <a:endParaRPr lang="en-US" altLang="zh-CN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endParaRPr lang="en-US" altLang="zh-CN" sz="1800" dirty="0">
              <a:solidFill>
                <a:srgbClr val="000000"/>
              </a:solidFill>
              <a:effectLst/>
              <a:latin typeface="LMRoman10-Regular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(2)Payload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part contains the transmission information bits. Similarly,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convolutional coding with customized code rate is used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in LR-FHSS but here we use coding method in high GF, like RS codes to enhance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Frequency hopping modulation should follow regional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regulations, which splits the whole frequency band into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several sub-bands to carry header and payload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informa</a:t>
            </a:r>
            <a:endParaRPr lang="en-US" altLang="zh-CN" sz="2800" dirty="0"/>
          </a:p>
          <a:p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tion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. We focus on the fast frequency hopping that is similar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to LR-FHSS, whose technical information is now limited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and can just be got from [12] and [31]. In the following,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we summarize and adjust the critical aspects of LR-FHSS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in frequency resource. To be clear and straightforward,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this procedure can be divided into three layers, which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can be seen in Fig.2. a. Transmitted signal is working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at the unlicensed band as most of the other LPWAN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does and is defined by different region regulations such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as 868–870 MHz band in EU; b. The whole frequency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band is further divided into several OCW channels, which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is also depending on the local frequency regulations; c.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each OCW is then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LMRoman10-Regular"/>
              </a:rPr>
              <a:t>subsplited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 into hop-level with a small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bandwidth, named OBW channels or a frequency slot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which are ultra-narrow and can be used in long-range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satellite communication. Note that the hopping pattern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MRoman7-Regular"/>
              </a:rPr>
              <a:t>4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8-Regular"/>
              </a:rPr>
              <a:t>Fig. 3. Coverage geometry for satellite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should also follow the minimum separation band (MSB)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between the sub-channels used for transmitting sequential 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hops. As a result, each device randomly chooses a sub</a:t>
            </a:r>
            <a:endParaRPr lang="en-US" altLang="zh-CN" sz="2800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MRoman10-Regular"/>
              </a:rPr>
              <a:t>channel(OBW) from one sub-band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7BAD1-8A71-4957-8A43-762C42DFF3A2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w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gradFill>
          <a:gsLst>
            <a:gs pos="0">
              <a:srgbClr val="D2FAE1"/>
            </a:gs>
            <a:gs pos="34000">
              <a:srgbClr val="9EEAB6"/>
            </a:gs>
            <a:gs pos="100000">
              <a:srgbClr val="007434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0077-04C8-42FA-BD92-9A395511EED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404666"/>
            <a:ext cx="3528392" cy="10227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56" y="6096000"/>
            <a:ext cx="1978133" cy="57336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179512" y="6236523"/>
            <a:ext cx="6696744" cy="576855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0576" y="305709"/>
            <a:ext cx="6016172" cy="124187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rgbClr val="000000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907202" y="1814285"/>
            <a:ext cx="2742974" cy="18796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5907202" y="3955142"/>
            <a:ext cx="2742974" cy="18796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1"/>
          </p:nvPr>
        </p:nvSpPr>
        <p:spPr>
          <a:xfrm>
            <a:off x="420576" y="1814287"/>
            <a:ext cx="5370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4581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5543" y="9003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3345542" y="1814285"/>
            <a:ext cx="5304633" cy="18796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1" hasCustomPrompt="1"/>
          </p:nvPr>
        </p:nvSpPr>
        <p:spPr>
          <a:xfrm>
            <a:off x="159320" y="900342"/>
            <a:ext cx="2801596" cy="5021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Font typeface="Arial" panose="020B0604020202020204"/>
              <a:buChar char="•"/>
              <a:defRPr sz="2000">
                <a:solidFill>
                  <a:schemeClr val="bg1"/>
                </a:solidFill>
              </a:defRPr>
            </a:lvl1pPr>
            <a:lvl2pPr marL="342900" indent="-342900">
              <a:buFont typeface="Arial" panose="020B0604020202020204"/>
              <a:buChar char="•"/>
              <a:defRPr sz="2000">
                <a:solidFill>
                  <a:schemeClr val="bg1"/>
                </a:solidFill>
              </a:defRPr>
            </a:lvl2pPr>
            <a:lvl3pPr marL="342900" indent="-342900">
              <a:buFont typeface="Arial" panose="020B0604020202020204"/>
              <a:buChar char="•"/>
              <a:defRPr sz="2000">
                <a:solidFill>
                  <a:schemeClr val="bg1"/>
                </a:solidFill>
              </a:defRPr>
            </a:lvl3pPr>
            <a:lvl4pPr marL="342900" indent="-342900">
              <a:buFont typeface="Arial" panose="020B0604020202020204"/>
              <a:buChar char="•"/>
              <a:defRPr sz="2000">
                <a:solidFill>
                  <a:schemeClr val="bg1"/>
                </a:solidFill>
              </a:defRPr>
            </a:lvl4pPr>
            <a:lvl5pPr marL="342900" indent="-342900">
              <a:buFont typeface="Arial" panose="020B0604020202020204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15" y="2358573"/>
            <a:ext cx="6016172" cy="1241879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82FF-D2C9-4313-96C2-09897CFE6297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666D-F830-4658-8CC5-F01D29BE3FFB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C8F0-CE36-4C45-8151-75C06D625435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lank">
    <p:bg>
      <p:bgPr>
        <a:gradFill flip="none" rotWithShape="1">
          <a:gsLst>
            <a:gs pos="25000">
              <a:schemeClr val="accent6">
                <a:lumMod val="40000"/>
                <a:lumOff val="60000"/>
              </a:schemeClr>
            </a:gs>
            <a:gs pos="66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00C0-9977-43FF-B1DD-D035678ECA21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152400" y="-762000"/>
            <a:ext cx="10048874" cy="4920906"/>
            <a:chOff x="-152400" y="-762000"/>
            <a:chExt cx="10048874" cy="492090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7112" y="-16765"/>
              <a:ext cx="9161111" cy="1393127"/>
            </a:xfrm>
            <a:prstGeom prst="rect">
              <a:avLst/>
            </a:prstGeom>
            <a:solidFill>
              <a:srgbClr val="004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53"/>
            <p:cNvGrpSpPr/>
            <p:nvPr userDrawn="1"/>
          </p:nvGrpSpPr>
          <p:grpSpPr>
            <a:xfrm>
              <a:off x="0" y="990600"/>
              <a:ext cx="9144000" cy="298260"/>
              <a:chOff x="0" y="620486"/>
              <a:chExt cx="22193250" cy="723900"/>
            </a:xfrm>
          </p:grpSpPr>
          <p:grpSp>
            <p:nvGrpSpPr>
              <p:cNvPr id="34" name="Group 33"/>
              <p:cNvGrpSpPr/>
              <p:nvPr userDrawn="1"/>
            </p:nvGrpSpPr>
            <p:grpSpPr>
              <a:xfrm>
                <a:off x="0" y="620486"/>
                <a:ext cx="11220450" cy="723900"/>
                <a:chOff x="-685800" y="2754312"/>
                <a:chExt cx="11220450" cy="723900"/>
              </a:xfrm>
            </p:grpSpPr>
            <p:grpSp>
              <p:nvGrpSpPr>
                <p:cNvPr id="22" name="Group 21"/>
                <p:cNvGrpSpPr/>
                <p:nvPr userDrawn="1"/>
              </p:nvGrpSpPr>
              <p:grpSpPr>
                <a:xfrm>
                  <a:off x="-685800" y="2754312"/>
                  <a:ext cx="3905250" cy="723900"/>
                  <a:chOff x="3276600" y="2754312"/>
                  <a:chExt cx="3905250" cy="723900"/>
                </a:xfrm>
              </p:grpSpPr>
              <p:pic>
                <p:nvPicPr>
                  <p:cNvPr id="23" name="Picture 22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276600" y="2754312"/>
                    <a:ext cx="1162050" cy="723900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191000" y="2754312"/>
                    <a:ext cx="1162050" cy="723900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Group 24"/>
                  <p:cNvGrpSpPr/>
                  <p:nvPr userDrawn="1"/>
                </p:nvGrpSpPr>
                <p:grpSpPr>
                  <a:xfrm>
                    <a:off x="5105400" y="2754312"/>
                    <a:ext cx="2076450" cy="723900"/>
                    <a:chOff x="3429000" y="2906712"/>
                    <a:chExt cx="2076450" cy="723900"/>
                  </a:xfrm>
                </p:grpSpPr>
                <p:pic>
                  <p:nvPicPr>
                    <p:cNvPr id="26" name="Picture 25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4290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26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3434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1" name="Group 20"/>
                <p:cNvGrpSpPr/>
                <p:nvPr userDrawn="1"/>
              </p:nvGrpSpPr>
              <p:grpSpPr>
                <a:xfrm>
                  <a:off x="2971800" y="2754312"/>
                  <a:ext cx="3905250" cy="723900"/>
                  <a:chOff x="3276600" y="2754312"/>
                  <a:chExt cx="3905250" cy="723900"/>
                </a:xfrm>
              </p:grpSpPr>
              <p:pic>
                <p:nvPicPr>
                  <p:cNvPr id="16" name="Picture 15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276600" y="2754312"/>
                    <a:ext cx="1162050" cy="723900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191000" y="2754312"/>
                    <a:ext cx="1162050" cy="723900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Group 19"/>
                  <p:cNvGrpSpPr/>
                  <p:nvPr userDrawn="1"/>
                </p:nvGrpSpPr>
                <p:grpSpPr>
                  <a:xfrm>
                    <a:off x="5105400" y="2754312"/>
                    <a:ext cx="2076450" cy="723900"/>
                    <a:chOff x="3429000" y="2906712"/>
                    <a:chExt cx="2076450" cy="723900"/>
                  </a:xfrm>
                </p:grpSpPr>
                <p:pic>
                  <p:nvPicPr>
                    <p:cNvPr id="18" name="Picture 17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4290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" name="Picture 18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3434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8" name="Group 27"/>
                <p:cNvGrpSpPr/>
                <p:nvPr userDrawn="1"/>
              </p:nvGrpSpPr>
              <p:grpSpPr>
                <a:xfrm>
                  <a:off x="6629400" y="2754312"/>
                  <a:ext cx="3905250" cy="723900"/>
                  <a:chOff x="3276600" y="2754312"/>
                  <a:chExt cx="3905250" cy="723900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276600" y="2754312"/>
                    <a:ext cx="1162050" cy="723900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191000" y="2754312"/>
                    <a:ext cx="1162050" cy="723900"/>
                  </a:xfrm>
                  <a:prstGeom prst="rect">
                    <a:avLst/>
                  </a:prstGeom>
                </p:spPr>
              </p:pic>
              <p:grpSp>
                <p:nvGrpSpPr>
                  <p:cNvPr id="31" name="Group 30"/>
                  <p:cNvGrpSpPr/>
                  <p:nvPr userDrawn="1"/>
                </p:nvGrpSpPr>
                <p:grpSpPr>
                  <a:xfrm>
                    <a:off x="5105400" y="2754312"/>
                    <a:ext cx="2076450" cy="723900"/>
                    <a:chOff x="3429000" y="2906712"/>
                    <a:chExt cx="2076450" cy="723900"/>
                  </a:xfrm>
                </p:grpSpPr>
                <p:pic>
                  <p:nvPicPr>
                    <p:cNvPr id="32" name="Picture 31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4290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Picture 32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3434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35" name="Group 34"/>
              <p:cNvGrpSpPr/>
              <p:nvPr userDrawn="1"/>
            </p:nvGrpSpPr>
            <p:grpSpPr>
              <a:xfrm>
                <a:off x="10972800" y="620486"/>
                <a:ext cx="11220450" cy="723900"/>
                <a:chOff x="-685800" y="2754312"/>
                <a:chExt cx="11220450" cy="723900"/>
              </a:xfrm>
            </p:grpSpPr>
            <p:grpSp>
              <p:nvGrpSpPr>
                <p:cNvPr id="36" name="Group 35"/>
                <p:cNvGrpSpPr/>
                <p:nvPr userDrawn="1"/>
              </p:nvGrpSpPr>
              <p:grpSpPr>
                <a:xfrm>
                  <a:off x="-685800" y="2754312"/>
                  <a:ext cx="3905250" cy="723900"/>
                  <a:chOff x="3276600" y="2754312"/>
                  <a:chExt cx="3905250" cy="723900"/>
                </a:xfrm>
              </p:grpSpPr>
              <p:pic>
                <p:nvPicPr>
                  <p:cNvPr id="49" name="Picture 48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276600" y="2754312"/>
                    <a:ext cx="1162050" cy="723900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191000" y="2754312"/>
                    <a:ext cx="1162050" cy="723900"/>
                  </a:xfrm>
                  <a:prstGeom prst="rect">
                    <a:avLst/>
                  </a:prstGeom>
                </p:spPr>
              </p:pic>
              <p:grpSp>
                <p:nvGrpSpPr>
                  <p:cNvPr id="51" name="Group 50"/>
                  <p:cNvGrpSpPr/>
                  <p:nvPr userDrawn="1"/>
                </p:nvGrpSpPr>
                <p:grpSpPr>
                  <a:xfrm>
                    <a:off x="5105400" y="2754312"/>
                    <a:ext cx="2076450" cy="723900"/>
                    <a:chOff x="3429000" y="2906712"/>
                    <a:chExt cx="2076450" cy="723900"/>
                  </a:xfrm>
                </p:grpSpPr>
                <p:pic>
                  <p:nvPicPr>
                    <p:cNvPr id="52" name="Picture 51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4290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Picture 52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3434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7" name="Group 36"/>
                <p:cNvGrpSpPr/>
                <p:nvPr userDrawn="1"/>
              </p:nvGrpSpPr>
              <p:grpSpPr>
                <a:xfrm>
                  <a:off x="2971800" y="2754312"/>
                  <a:ext cx="3905250" cy="723900"/>
                  <a:chOff x="3276600" y="2754312"/>
                  <a:chExt cx="3905250" cy="723900"/>
                </a:xfrm>
              </p:grpSpPr>
              <p:pic>
                <p:nvPicPr>
                  <p:cNvPr id="44" name="Picture 43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276600" y="2754312"/>
                    <a:ext cx="1162050" cy="72390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191000" y="2754312"/>
                    <a:ext cx="1162050" cy="723900"/>
                  </a:xfrm>
                  <a:prstGeom prst="rect">
                    <a:avLst/>
                  </a:prstGeom>
                </p:spPr>
              </p:pic>
              <p:grpSp>
                <p:nvGrpSpPr>
                  <p:cNvPr id="46" name="Group 45"/>
                  <p:cNvGrpSpPr/>
                  <p:nvPr userDrawn="1"/>
                </p:nvGrpSpPr>
                <p:grpSpPr>
                  <a:xfrm>
                    <a:off x="5105400" y="2754312"/>
                    <a:ext cx="2076450" cy="723900"/>
                    <a:chOff x="3429000" y="2906712"/>
                    <a:chExt cx="2076450" cy="723900"/>
                  </a:xfrm>
                </p:grpSpPr>
                <p:pic>
                  <p:nvPicPr>
                    <p:cNvPr id="47" name="Picture 46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4290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Picture 47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3434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8" name="Group 37"/>
                <p:cNvGrpSpPr/>
                <p:nvPr userDrawn="1"/>
              </p:nvGrpSpPr>
              <p:grpSpPr>
                <a:xfrm>
                  <a:off x="6629400" y="2754312"/>
                  <a:ext cx="3905250" cy="723900"/>
                  <a:chOff x="3276600" y="2754312"/>
                  <a:chExt cx="3905250" cy="723900"/>
                </a:xfrm>
              </p:grpSpPr>
              <p:pic>
                <p:nvPicPr>
                  <p:cNvPr id="39" name="Picture 38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276600" y="2754312"/>
                    <a:ext cx="1162050" cy="72390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/>
                  <p:cNvPicPr>
                    <a:picLocks noChangeAspect="1"/>
                  </p:cNvPicPr>
                  <p:nvPr userDrawn="1"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191000" y="2754312"/>
                    <a:ext cx="1162050" cy="723900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Group 40"/>
                  <p:cNvGrpSpPr/>
                  <p:nvPr userDrawn="1"/>
                </p:nvGrpSpPr>
                <p:grpSpPr>
                  <a:xfrm>
                    <a:off x="5105400" y="2754312"/>
                    <a:ext cx="2076450" cy="723900"/>
                    <a:chOff x="3429000" y="2906712"/>
                    <a:chExt cx="2076450" cy="723900"/>
                  </a:xfrm>
                </p:grpSpPr>
                <p:pic>
                  <p:nvPicPr>
                    <p:cNvPr id="42" name="Picture 41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4290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42"/>
                    <p:cNvPicPr>
                      <a:picLocks noChangeAspect="1"/>
                    </p:cNvPicPr>
                    <p:nvPr userDrawn="1"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4343400" y="2906712"/>
                      <a:ext cx="1162050" cy="723900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7113" y="1026057"/>
              <a:ext cx="5352120" cy="271518"/>
              <a:chOff x="-17113" y="1026057"/>
              <a:chExt cx="5352120" cy="271518"/>
            </a:xfrm>
          </p:grpSpPr>
          <p:grpSp>
            <p:nvGrpSpPr>
              <p:cNvPr id="9" name="Group 8"/>
              <p:cNvGrpSpPr/>
              <p:nvPr userDrawn="1"/>
            </p:nvGrpSpPr>
            <p:grpSpPr>
              <a:xfrm>
                <a:off x="-17113" y="1026058"/>
                <a:ext cx="2785407" cy="271517"/>
                <a:chOff x="2403044" y="588779"/>
                <a:chExt cx="2785407" cy="271517"/>
              </a:xfrm>
            </p:grpSpPr>
            <p:grpSp>
              <p:nvGrpSpPr>
                <p:cNvPr id="8" name="Group 7"/>
                <p:cNvGrpSpPr/>
                <p:nvPr userDrawn="1"/>
              </p:nvGrpSpPr>
              <p:grpSpPr>
                <a:xfrm>
                  <a:off x="2403044" y="588779"/>
                  <a:ext cx="1506146" cy="271517"/>
                  <a:chOff x="3704304" y="736484"/>
                  <a:chExt cx="1506146" cy="271517"/>
                </a:xfrm>
              </p:grpSpPr>
              <p:grpSp>
                <p:nvGrpSpPr>
                  <p:cNvPr id="7" name="Group 6"/>
                  <p:cNvGrpSpPr/>
                  <p:nvPr userDrawn="1"/>
                </p:nvGrpSpPr>
                <p:grpSpPr>
                  <a:xfrm>
                    <a:off x="3704304" y="736484"/>
                    <a:ext cx="864444" cy="271517"/>
                    <a:chOff x="3704304" y="736484"/>
                    <a:chExt cx="864444" cy="271517"/>
                  </a:xfrm>
                </p:grpSpPr>
                <p:pic>
                  <p:nvPicPr>
                    <p:cNvPr id="6" name="Picture 5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3839528" y="601260"/>
                      <a:ext cx="271517" cy="5419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Picture 61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4162007" y="601260"/>
                      <a:ext cx="271517" cy="54196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3" name="Group 62"/>
                  <p:cNvGrpSpPr/>
                  <p:nvPr userDrawn="1"/>
                </p:nvGrpSpPr>
                <p:grpSpPr>
                  <a:xfrm>
                    <a:off x="4346006" y="736484"/>
                    <a:ext cx="864444" cy="271517"/>
                    <a:chOff x="3704304" y="736484"/>
                    <a:chExt cx="864444" cy="271517"/>
                  </a:xfrm>
                </p:grpSpPr>
                <p:pic>
                  <p:nvPicPr>
                    <p:cNvPr id="64" name="Picture 63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3839528" y="601260"/>
                      <a:ext cx="271517" cy="5419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Picture 64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4162007" y="601260"/>
                      <a:ext cx="271517" cy="54196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66" name="Group 65"/>
                <p:cNvGrpSpPr/>
                <p:nvPr userDrawn="1"/>
              </p:nvGrpSpPr>
              <p:grpSpPr>
                <a:xfrm>
                  <a:off x="3682305" y="588779"/>
                  <a:ext cx="1506146" cy="271517"/>
                  <a:chOff x="3704304" y="736484"/>
                  <a:chExt cx="1506146" cy="271517"/>
                </a:xfrm>
              </p:grpSpPr>
              <p:grpSp>
                <p:nvGrpSpPr>
                  <p:cNvPr id="67" name="Group 66"/>
                  <p:cNvGrpSpPr/>
                  <p:nvPr userDrawn="1"/>
                </p:nvGrpSpPr>
                <p:grpSpPr>
                  <a:xfrm>
                    <a:off x="3704304" y="736484"/>
                    <a:ext cx="864444" cy="271517"/>
                    <a:chOff x="3704304" y="736484"/>
                    <a:chExt cx="864444" cy="271517"/>
                  </a:xfrm>
                </p:grpSpPr>
                <p:pic>
                  <p:nvPicPr>
                    <p:cNvPr id="71" name="Picture 70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3839528" y="601260"/>
                      <a:ext cx="271517" cy="5419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2" name="Picture 71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4162007" y="601260"/>
                      <a:ext cx="271517" cy="54196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8" name="Group 67"/>
                  <p:cNvGrpSpPr/>
                  <p:nvPr userDrawn="1"/>
                </p:nvGrpSpPr>
                <p:grpSpPr>
                  <a:xfrm>
                    <a:off x="4346006" y="736484"/>
                    <a:ext cx="864444" cy="271517"/>
                    <a:chOff x="3704304" y="736484"/>
                    <a:chExt cx="864444" cy="271517"/>
                  </a:xfrm>
                </p:grpSpPr>
                <p:pic>
                  <p:nvPicPr>
                    <p:cNvPr id="69" name="Picture 68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3839528" y="601260"/>
                      <a:ext cx="271517" cy="5419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Picture 69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4162007" y="601260"/>
                      <a:ext cx="271517" cy="541965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73" name="Group 72"/>
              <p:cNvGrpSpPr/>
              <p:nvPr userDrawn="1"/>
            </p:nvGrpSpPr>
            <p:grpSpPr>
              <a:xfrm>
                <a:off x="2549600" y="1026057"/>
                <a:ext cx="2785407" cy="271517"/>
                <a:chOff x="2403044" y="588779"/>
                <a:chExt cx="2785407" cy="271517"/>
              </a:xfrm>
            </p:grpSpPr>
            <p:grpSp>
              <p:nvGrpSpPr>
                <p:cNvPr id="74" name="Group 73"/>
                <p:cNvGrpSpPr/>
                <p:nvPr userDrawn="1"/>
              </p:nvGrpSpPr>
              <p:grpSpPr>
                <a:xfrm>
                  <a:off x="2403044" y="588779"/>
                  <a:ext cx="1506146" cy="271517"/>
                  <a:chOff x="3704304" y="736484"/>
                  <a:chExt cx="1506146" cy="271517"/>
                </a:xfrm>
              </p:grpSpPr>
              <p:grpSp>
                <p:nvGrpSpPr>
                  <p:cNvPr id="82" name="Group 81"/>
                  <p:cNvGrpSpPr/>
                  <p:nvPr userDrawn="1"/>
                </p:nvGrpSpPr>
                <p:grpSpPr>
                  <a:xfrm>
                    <a:off x="3704304" y="736484"/>
                    <a:ext cx="864444" cy="271517"/>
                    <a:chOff x="3704304" y="736484"/>
                    <a:chExt cx="864444" cy="271517"/>
                  </a:xfrm>
                </p:grpSpPr>
                <p:pic>
                  <p:nvPicPr>
                    <p:cNvPr id="86" name="Picture 85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3839528" y="601260"/>
                      <a:ext cx="271517" cy="5419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86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4162007" y="601260"/>
                      <a:ext cx="271517" cy="54196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3" name="Group 82"/>
                  <p:cNvGrpSpPr/>
                  <p:nvPr userDrawn="1"/>
                </p:nvGrpSpPr>
                <p:grpSpPr>
                  <a:xfrm>
                    <a:off x="4346006" y="736484"/>
                    <a:ext cx="864444" cy="271517"/>
                    <a:chOff x="3704304" y="736484"/>
                    <a:chExt cx="864444" cy="271517"/>
                  </a:xfrm>
                </p:grpSpPr>
                <p:pic>
                  <p:nvPicPr>
                    <p:cNvPr id="84" name="Picture 83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3839528" y="601260"/>
                      <a:ext cx="271517" cy="5419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5" name="Picture 84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4162007" y="601260"/>
                      <a:ext cx="271517" cy="54196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75" name="Group 74"/>
                <p:cNvGrpSpPr/>
                <p:nvPr userDrawn="1"/>
              </p:nvGrpSpPr>
              <p:grpSpPr>
                <a:xfrm>
                  <a:off x="3682305" y="588779"/>
                  <a:ext cx="1506146" cy="271517"/>
                  <a:chOff x="3704304" y="736484"/>
                  <a:chExt cx="1506146" cy="271517"/>
                </a:xfrm>
              </p:grpSpPr>
              <p:grpSp>
                <p:nvGrpSpPr>
                  <p:cNvPr id="76" name="Group 75"/>
                  <p:cNvGrpSpPr/>
                  <p:nvPr userDrawn="1"/>
                </p:nvGrpSpPr>
                <p:grpSpPr>
                  <a:xfrm>
                    <a:off x="3704304" y="736484"/>
                    <a:ext cx="864444" cy="271517"/>
                    <a:chOff x="3704304" y="736484"/>
                    <a:chExt cx="864444" cy="271517"/>
                  </a:xfrm>
                </p:grpSpPr>
                <p:pic>
                  <p:nvPicPr>
                    <p:cNvPr id="80" name="Picture 79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3839528" y="601260"/>
                      <a:ext cx="271517" cy="5419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1" name="Picture 80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4162007" y="601260"/>
                      <a:ext cx="271517" cy="54196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7" name="Group 76"/>
                  <p:cNvGrpSpPr/>
                  <p:nvPr userDrawn="1"/>
                </p:nvGrpSpPr>
                <p:grpSpPr>
                  <a:xfrm>
                    <a:off x="4346006" y="736484"/>
                    <a:ext cx="864444" cy="271517"/>
                    <a:chOff x="3704304" y="736484"/>
                    <a:chExt cx="864444" cy="271517"/>
                  </a:xfrm>
                </p:grpSpPr>
                <p:pic>
                  <p:nvPicPr>
                    <p:cNvPr id="78" name="Picture 77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3839528" y="601260"/>
                      <a:ext cx="271517" cy="54196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Picture 78"/>
                    <p:cNvPicPr>
                      <a:picLocks noChangeAspect="1"/>
                    </p:cNvPicPr>
                    <p:nvPr userDrawn="1"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 rot="5400000">
                      <a:off x="4162007" y="601260"/>
                      <a:ext cx="271517" cy="541965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grpSp>
          <p:nvGrpSpPr>
            <p:cNvPr id="88" name="Group 87"/>
            <p:cNvGrpSpPr/>
            <p:nvPr userDrawn="1"/>
          </p:nvGrpSpPr>
          <p:grpSpPr>
            <a:xfrm>
              <a:off x="5109029" y="1026057"/>
              <a:ext cx="2785407" cy="271517"/>
              <a:chOff x="2403044" y="588779"/>
              <a:chExt cx="2785407" cy="271517"/>
            </a:xfrm>
          </p:grpSpPr>
          <p:grpSp>
            <p:nvGrpSpPr>
              <p:cNvPr id="89" name="Group 88"/>
              <p:cNvGrpSpPr/>
              <p:nvPr userDrawn="1"/>
            </p:nvGrpSpPr>
            <p:grpSpPr>
              <a:xfrm>
                <a:off x="2403044" y="588779"/>
                <a:ext cx="1506146" cy="271517"/>
                <a:chOff x="3704304" y="736484"/>
                <a:chExt cx="1506146" cy="271517"/>
              </a:xfrm>
            </p:grpSpPr>
            <p:grpSp>
              <p:nvGrpSpPr>
                <p:cNvPr id="97" name="Group 96"/>
                <p:cNvGrpSpPr/>
                <p:nvPr userDrawn="1"/>
              </p:nvGrpSpPr>
              <p:grpSpPr>
                <a:xfrm>
                  <a:off x="3704304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01" name="Picture 100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02" name="Picture 101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8" name="Group 97"/>
                <p:cNvGrpSpPr/>
                <p:nvPr userDrawn="1"/>
              </p:nvGrpSpPr>
              <p:grpSpPr>
                <a:xfrm>
                  <a:off x="4346006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99" name="Picture 98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90" name="Group 89"/>
              <p:cNvGrpSpPr/>
              <p:nvPr userDrawn="1"/>
            </p:nvGrpSpPr>
            <p:grpSpPr>
              <a:xfrm>
                <a:off x="3682305" y="588779"/>
                <a:ext cx="1506146" cy="271517"/>
                <a:chOff x="3704304" y="736484"/>
                <a:chExt cx="1506146" cy="271517"/>
              </a:xfrm>
            </p:grpSpPr>
            <p:grpSp>
              <p:nvGrpSpPr>
                <p:cNvPr id="91" name="Group 90"/>
                <p:cNvGrpSpPr/>
                <p:nvPr userDrawn="1"/>
              </p:nvGrpSpPr>
              <p:grpSpPr>
                <a:xfrm>
                  <a:off x="3704304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95" name="Picture 94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2" name="Group 91"/>
                <p:cNvGrpSpPr/>
                <p:nvPr userDrawn="1"/>
              </p:nvGrpSpPr>
              <p:grpSpPr>
                <a:xfrm>
                  <a:off x="4346006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93" name="Picture 92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03" name="Group 102"/>
            <p:cNvGrpSpPr/>
            <p:nvPr userDrawn="1"/>
          </p:nvGrpSpPr>
          <p:grpSpPr>
            <a:xfrm>
              <a:off x="7675742" y="1026056"/>
              <a:ext cx="1821226" cy="271517"/>
              <a:chOff x="2403044" y="588779"/>
              <a:chExt cx="1821226" cy="271517"/>
            </a:xfrm>
          </p:grpSpPr>
          <p:grpSp>
            <p:nvGrpSpPr>
              <p:cNvPr id="104" name="Group 103"/>
              <p:cNvGrpSpPr/>
              <p:nvPr userDrawn="1"/>
            </p:nvGrpSpPr>
            <p:grpSpPr>
              <a:xfrm>
                <a:off x="2403044" y="588779"/>
                <a:ext cx="1506146" cy="271517"/>
                <a:chOff x="3704304" y="736484"/>
                <a:chExt cx="1506146" cy="271517"/>
              </a:xfrm>
            </p:grpSpPr>
            <p:grpSp>
              <p:nvGrpSpPr>
                <p:cNvPr id="112" name="Group 111"/>
                <p:cNvGrpSpPr/>
                <p:nvPr userDrawn="1"/>
              </p:nvGrpSpPr>
              <p:grpSpPr>
                <a:xfrm>
                  <a:off x="3704304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16" name="Picture 115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3" name="Group 112"/>
                <p:cNvGrpSpPr/>
                <p:nvPr userDrawn="1"/>
              </p:nvGrpSpPr>
              <p:grpSpPr>
                <a:xfrm>
                  <a:off x="4346006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14" name="Picture 113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15" name="Picture 114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10" name="Picture 109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3817529" y="453555"/>
                <a:ext cx="271517" cy="541965"/>
              </a:xfrm>
              <a:prstGeom prst="rect">
                <a:avLst/>
              </a:prstGeom>
            </p:spPr>
          </p:pic>
        </p:grpSp>
        <p:sp>
          <p:nvSpPr>
            <p:cNvPr id="55" name="Rectangle 54"/>
            <p:cNvSpPr/>
            <p:nvPr userDrawn="1"/>
          </p:nvSpPr>
          <p:spPr>
            <a:xfrm>
              <a:off x="-17113" y="911811"/>
              <a:ext cx="9161113" cy="154989"/>
            </a:xfrm>
            <a:prstGeom prst="rect">
              <a:avLst/>
            </a:prstGeom>
            <a:solidFill>
              <a:srgbClr val="004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9153313" y="838200"/>
              <a:ext cx="419312" cy="538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18" name="Group 117"/>
            <p:cNvGrpSpPr/>
            <p:nvPr userDrawn="1"/>
          </p:nvGrpSpPr>
          <p:grpSpPr>
            <a:xfrm rot="10800000">
              <a:off x="7420649" y="795341"/>
              <a:ext cx="1821226" cy="271517"/>
              <a:chOff x="2403044" y="588779"/>
              <a:chExt cx="1821226" cy="271517"/>
            </a:xfrm>
          </p:grpSpPr>
          <p:grpSp>
            <p:nvGrpSpPr>
              <p:cNvPr id="119" name="Group 118"/>
              <p:cNvGrpSpPr/>
              <p:nvPr userDrawn="1"/>
            </p:nvGrpSpPr>
            <p:grpSpPr>
              <a:xfrm>
                <a:off x="2403044" y="588779"/>
                <a:ext cx="1506146" cy="271517"/>
                <a:chOff x="3704304" y="736484"/>
                <a:chExt cx="1506146" cy="271517"/>
              </a:xfrm>
            </p:grpSpPr>
            <p:grpSp>
              <p:nvGrpSpPr>
                <p:cNvPr id="121" name="Group 120"/>
                <p:cNvGrpSpPr/>
                <p:nvPr userDrawn="1"/>
              </p:nvGrpSpPr>
              <p:grpSpPr>
                <a:xfrm>
                  <a:off x="3704304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25" name="Picture 124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26" name="Picture 125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2" name="Group 121"/>
                <p:cNvGrpSpPr/>
                <p:nvPr userDrawn="1"/>
              </p:nvGrpSpPr>
              <p:grpSpPr>
                <a:xfrm>
                  <a:off x="4346006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23" name="Picture 122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24" name="Picture 123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20" name="Picture 119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3817529" y="453555"/>
                <a:ext cx="271517" cy="541965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 userDrawn="1"/>
          </p:nvGrpSpPr>
          <p:grpSpPr>
            <a:xfrm rot="10800000">
              <a:off x="7571957" y="523882"/>
              <a:ext cx="1821226" cy="271517"/>
              <a:chOff x="2403044" y="588779"/>
              <a:chExt cx="1821226" cy="271517"/>
            </a:xfrm>
          </p:grpSpPr>
          <p:grpSp>
            <p:nvGrpSpPr>
              <p:cNvPr id="128" name="Group 127"/>
              <p:cNvGrpSpPr/>
              <p:nvPr userDrawn="1"/>
            </p:nvGrpSpPr>
            <p:grpSpPr>
              <a:xfrm>
                <a:off x="2403044" y="588779"/>
                <a:ext cx="1506146" cy="271517"/>
                <a:chOff x="3704304" y="736484"/>
                <a:chExt cx="1506146" cy="271517"/>
              </a:xfrm>
            </p:grpSpPr>
            <p:grpSp>
              <p:nvGrpSpPr>
                <p:cNvPr id="130" name="Group 129"/>
                <p:cNvGrpSpPr/>
                <p:nvPr userDrawn="1"/>
              </p:nvGrpSpPr>
              <p:grpSpPr>
                <a:xfrm>
                  <a:off x="3704304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34" name="Picture 133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1" name="Group 130"/>
                <p:cNvGrpSpPr/>
                <p:nvPr userDrawn="1"/>
              </p:nvGrpSpPr>
              <p:grpSpPr>
                <a:xfrm>
                  <a:off x="4346006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32" name="Picture 131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29" name="Picture 128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3817529" y="453555"/>
                <a:ext cx="271517" cy="541965"/>
              </a:xfrm>
              <a:prstGeom prst="rect">
                <a:avLst/>
              </a:prstGeom>
            </p:spPr>
          </p:pic>
        </p:grpSp>
        <p:grpSp>
          <p:nvGrpSpPr>
            <p:cNvPr id="154" name="Group 153"/>
            <p:cNvGrpSpPr/>
            <p:nvPr userDrawn="1"/>
          </p:nvGrpSpPr>
          <p:grpSpPr>
            <a:xfrm rot="10800000">
              <a:off x="7729310" y="254752"/>
              <a:ext cx="1821226" cy="271517"/>
              <a:chOff x="2403044" y="588779"/>
              <a:chExt cx="1821226" cy="271517"/>
            </a:xfrm>
          </p:grpSpPr>
          <p:grpSp>
            <p:nvGrpSpPr>
              <p:cNvPr id="155" name="Group 154"/>
              <p:cNvGrpSpPr/>
              <p:nvPr userDrawn="1"/>
            </p:nvGrpSpPr>
            <p:grpSpPr>
              <a:xfrm>
                <a:off x="2403044" y="588779"/>
                <a:ext cx="1506146" cy="271517"/>
                <a:chOff x="3704304" y="736484"/>
                <a:chExt cx="1506146" cy="271517"/>
              </a:xfrm>
            </p:grpSpPr>
            <p:grpSp>
              <p:nvGrpSpPr>
                <p:cNvPr id="157" name="Group 156"/>
                <p:cNvGrpSpPr/>
                <p:nvPr userDrawn="1"/>
              </p:nvGrpSpPr>
              <p:grpSpPr>
                <a:xfrm>
                  <a:off x="3704304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61" name="Picture 160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62" name="Picture 161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8" name="Group 157"/>
                <p:cNvGrpSpPr/>
                <p:nvPr userDrawn="1"/>
              </p:nvGrpSpPr>
              <p:grpSpPr>
                <a:xfrm>
                  <a:off x="4346006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59" name="Picture 158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60" name="Picture 159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56" name="Picture 155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3817529" y="453555"/>
                <a:ext cx="271517" cy="541965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 userDrawn="1"/>
          </p:nvGrpSpPr>
          <p:grpSpPr>
            <a:xfrm rot="10800000">
              <a:off x="7880618" y="-16707"/>
              <a:ext cx="1821226" cy="271517"/>
              <a:chOff x="2403044" y="588779"/>
              <a:chExt cx="1821226" cy="271517"/>
            </a:xfrm>
          </p:grpSpPr>
          <p:grpSp>
            <p:nvGrpSpPr>
              <p:cNvPr id="164" name="Group 163"/>
              <p:cNvGrpSpPr/>
              <p:nvPr userDrawn="1"/>
            </p:nvGrpSpPr>
            <p:grpSpPr>
              <a:xfrm>
                <a:off x="2403044" y="588779"/>
                <a:ext cx="1506146" cy="271517"/>
                <a:chOff x="3704304" y="736484"/>
                <a:chExt cx="1506146" cy="271517"/>
              </a:xfrm>
            </p:grpSpPr>
            <p:grpSp>
              <p:nvGrpSpPr>
                <p:cNvPr id="166" name="Group 165"/>
                <p:cNvGrpSpPr/>
                <p:nvPr userDrawn="1"/>
              </p:nvGrpSpPr>
              <p:grpSpPr>
                <a:xfrm>
                  <a:off x="3704304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70" name="Picture 169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71" name="Picture 170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7" name="Group 166"/>
                <p:cNvGrpSpPr/>
                <p:nvPr userDrawn="1"/>
              </p:nvGrpSpPr>
              <p:grpSpPr>
                <a:xfrm>
                  <a:off x="4346006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68" name="Picture 167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69" name="Picture 168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65" name="Picture 164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3817529" y="453555"/>
                <a:ext cx="271517" cy="541965"/>
              </a:xfrm>
              <a:prstGeom prst="rect">
                <a:avLst/>
              </a:prstGeom>
            </p:spPr>
          </p:pic>
        </p:grpSp>
        <p:grpSp>
          <p:nvGrpSpPr>
            <p:cNvPr id="172" name="Group 171"/>
            <p:cNvGrpSpPr/>
            <p:nvPr userDrawn="1"/>
          </p:nvGrpSpPr>
          <p:grpSpPr>
            <a:xfrm rot="10800000">
              <a:off x="5830646" y="795283"/>
              <a:ext cx="1821226" cy="271517"/>
              <a:chOff x="2403044" y="588779"/>
              <a:chExt cx="1821226" cy="271517"/>
            </a:xfrm>
          </p:grpSpPr>
          <p:grpSp>
            <p:nvGrpSpPr>
              <p:cNvPr id="173" name="Group 172"/>
              <p:cNvGrpSpPr/>
              <p:nvPr userDrawn="1"/>
            </p:nvGrpSpPr>
            <p:grpSpPr>
              <a:xfrm>
                <a:off x="2403044" y="588779"/>
                <a:ext cx="1506146" cy="271517"/>
                <a:chOff x="3704304" y="736484"/>
                <a:chExt cx="1506146" cy="271517"/>
              </a:xfrm>
            </p:grpSpPr>
            <p:grpSp>
              <p:nvGrpSpPr>
                <p:cNvPr id="175" name="Group 174"/>
                <p:cNvGrpSpPr/>
                <p:nvPr userDrawn="1"/>
              </p:nvGrpSpPr>
              <p:grpSpPr>
                <a:xfrm>
                  <a:off x="3704304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79" name="Picture 178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80" name="Picture 179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6" name="Group 175"/>
                <p:cNvGrpSpPr/>
                <p:nvPr userDrawn="1"/>
              </p:nvGrpSpPr>
              <p:grpSpPr>
                <a:xfrm>
                  <a:off x="4346006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77" name="Picture 176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78" name="Picture 177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74" name="Picture 173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3817529" y="453555"/>
                <a:ext cx="271517" cy="541965"/>
              </a:xfrm>
              <a:prstGeom prst="rect">
                <a:avLst/>
              </a:prstGeom>
            </p:spPr>
          </p:pic>
        </p:grpSp>
        <p:grpSp>
          <p:nvGrpSpPr>
            <p:cNvPr id="181" name="Group 180"/>
            <p:cNvGrpSpPr/>
            <p:nvPr userDrawn="1"/>
          </p:nvGrpSpPr>
          <p:grpSpPr>
            <a:xfrm rot="10800000">
              <a:off x="5981954" y="523824"/>
              <a:ext cx="1821226" cy="271517"/>
              <a:chOff x="2403044" y="588779"/>
              <a:chExt cx="1821226" cy="271517"/>
            </a:xfrm>
          </p:grpSpPr>
          <p:grpSp>
            <p:nvGrpSpPr>
              <p:cNvPr id="182" name="Group 181"/>
              <p:cNvGrpSpPr/>
              <p:nvPr userDrawn="1"/>
            </p:nvGrpSpPr>
            <p:grpSpPr>
              <a:xfrm>
                <a:off x="2403044" y="588779"/>
                <a:ext cx="1506146" cy="271517"/>
                <a:chOff x="3704304" y="736484"/>
                <a:chExt cx="1506146" cy="271517"/>
              </a:xfrm>
            </p:grpSpPr>
            <p:grpSp>
              <p:nvGrpSpPr>
                <p:cNvPr id="184" name="Group 183"/>
                <p:cNvGrpSpPr/>
                <p:nvPr userDrawn="1"/>
              </p:nvGrpSpPr>
              <p:grpSpPr>
                <a:xfrm>
                  <a:off x="3704304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88" name="Picture 187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89" name="Picture 188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5" name="Group 184"/>
                <p:cNvGrpSpPr/>
                <p:nvPr userDrawn="1"/>
              </p:nvGrpSpPr>
              <p:grpSpPr>
                <a:xfrm>
                  <a:off x="4346006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86" name="Picture 185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87" name="Picture 186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83" name="Picture 18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3817529" y="453555"/>
                <a:ext cx="271517" cy="541965"/>
              </a:xfrm>
              <a:prstGeom prst="rect">
                <a:avLst/>
              </a:prstGeom>
            </p:spPr>
          </p:pic>
        </p:grpSp>
        <p:grpSp>
          <p:nvGrpSpPr>
            <p:cNvPr id="190" name="Group 189"/>
            <p:cNvGrpSpPr/>
            <p:nvPr userDrawn="1"/>
          </p:nvGrpSpPr>
          <p:grpSpPr>
            <a:xfrm rot="10800000">
              <a:off x="6139307" y="254694"/>
              <a:ext cx="1821226" cy="271517"/>
              <a:chOff x="2403044" y="588779"/>
              <a:chExt cx="1821226" cy="271517"/>
            </a:xfrm>
          </p:grpSpPr>
          <p:grpSp>
            <p:nvGrpSpPr>
              <p:cNvPr id="191" name="Group 190"/>
              <p:cNvGrpSpPr/>
              <p:nvPr userDrawn="1"/>
            </p:nvGrpSpPr>
            <p:grpSpPr>
              <a:xfrm>
                <a:off x="2403044" y="588779"/>
                <a:ext cx="1506146" cy="271517"/>
                <a:chOff x="3704304" y="736484"/>
                <a:chExt cx="1506146" cy="271517"/>
              </a:xfrm>
            </p:grpSpPr>
            <p:grpSp>
              <p:nvGrpSpPr>
                <p:cNvPr id="193" name="Group 192"/>
                <p:cNvGrpSpPr/>
                <p:nvPr userDrawn="1"/>
              </p:nvGrpSpPr>
              <p:grpSpPr>
                <a:xfrm>
                  <a:off x="3704304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97" name="Picture 196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98" name="Picture 197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4" name="Group 193"/>
                <p:cNvGrpSpPr/>
                <p:nvPr userDrawn="1"/>
              </p:nvGrpSpPr>
              <p:grpSpPr>
                <a:xfrm>
                  <a:off x="4346006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195" name="Picture 194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196" name="Picture 195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92" name="Picture 191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3817529" y="453555"/>
                <a:ext cx="271517" cy="541965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 userDrawn="1"/>
          </p:nvGrpSpPr>
          <p:grpSpPr>
            <a:xfrm rot="10800000">
              <a:off x="6290615" y="-16765"/>
              <a:ext cx="1821226" cy="271517"/>
              <a:chOff x="2403044" y="588779"/>
              <a:chExt cx="1821226" cy="271517"/>
            </a:xfrm>
          </p:grpSpPr>
          <p:grpSp>
            <p:nvGrpSpPr>
              <p:cNvPr id="200" name="Group 199"/>
              <p:cNvGrpSpPr/>
              <p:nvPr userDrawn="1"/>
            </p:nvGrpSpPr>
            <p:grpSpPr>
              <a:xfrm>
                <a:off x="2403044" y="588779"/>
                <a:ext cx="1506146" cy="271517"/>
                <a:chOff x="3704304" y="736484"/>
                <a:chExt cx="1506146" cy="271517"/>
              </a:xfrm>
            </p:grpSpPr>
            <p:grpSp>
              <p:nvGrpSpPr>
                <p:cNvPr id="202" name="Group 201"/>
                <p:cNvGrpSpPr/>
                <p:nvPr userDrawn="1"/>
              </p:nvGrpSpPr>
              <p:grpSpPr>
                <a:xfrm>
                  <a:off x="3704304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206" name="Picture 205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207" name="Picture 206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3" name="Group 202"/>
                <p:cNvGrpSpPr/>
                <p:nvPr userDrawn="1"/>
              </p:nvGrpSpPr>
              <p:grpSpPr>
                <a:xfrm>
                  <a:off x="4346006" y="736484"/>
                  <a:ext cx="864444" cy="271517"/>
                  <a:chOff x="3704304" y="736484"/>
                  <a:chExt cx="864444" cy="271517"/>
                </a:xfrm>
              </p:grpSpPr>
              <p:pic>
                <p:nvPicPr>
                  <p:cNvPr id="204" name="Picture 203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3839528" y="601260"/>
                    <a:ext cx="271517" cy="541965"/>
                  </a:xfrm>
                  <a:prstGeom prst="rect">
                    <a:avLst/>
                  </a:prstGeom>
                </p:spPr>
              </p:pic>
              <p:pic>
                <p:nvPicPr>
                  <p:cNvPr id="205" name="Picture 204"/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5400000">
                    <a:off x="4162007" y="601260"/>
                    <a:ext cx="271517" cy="54196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01" name="Picture 200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3817529" y="453555"/>
                <a:ext cx="271517" cy="541965"/>
              </a:xfrm>
              <a:prstGeom prst="rect">
                <a:avLst/>
              </a:prstGeom>
            </p:spPr>
          </p:pic>
        </p:grpSp>
        <p:sp>
          <p:nvSpPr>
            <p:cNvPr id="14" name="Wave 13"/>
            <p:cNvSpPr/>
            <p:nvPr userDrawn="1"/>
          </p:nvSpPr>
          <p:spPr>
            <a:xfrm flipH="1">
              <a:off x="4743723" y="-697685"/>
              <a:ext cx="4407381" cy="1764485"/>
            </a:xfrm>
            <a:prstGeom prst="wave">
              <a:avLst>
                <a:gd name="adj1" fmla="val 17841"/>
                <a:gd name="adj2" fmla="val 0"/>
              </a:avLst>
            </a:prstGeom>
            <a:solidFill>
              <a:srgbClr val="004C22"/>
            </a:solidFill>
            <a:ln>
              <a:solidFill>
                <a:srgbClr val="004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08" name="Picture 20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923" y="45000"/>
              <a:ext cx="1371777" cy="397608"/>
            </a:xfrm>
            <a:prstGeom prst="rect">
              <a:avLst/>
            </a:prstGeom>
          </p:spPr>
        </p:pic>
        <p:sp>
          <p:nvSpPr>
            <p:cNvPr id="209" name="Rectangle 208"/>
            <p:cNvSpPr/>
            <p:nvPr userDrawn="1"/>
          </p:nvSpPr>
          <p:spPr>
            <a:xfrm>
              <a:off x="-152400" y="-762000"/>
              <a:ext cx="9354075" cy="741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0" name="Rectangle 209"/>
            <p:cNvSpPr/>
            <p:nvPr userDrawn="1"/>
          </p:nvSpPr>
          <p:spPr>
            <a:xfrm rot="5400000">
              <a:off x="7250610" y="1513041"/>
              <a:ext cx="4550082" cy="741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13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-20354"/>
            <a:ext cx="8229600" cy="1087153"/>
          </a:xfrm>
        </p:spPr>
        <p:txBody>
          <a:bodyPr>
            <a:normAutofit/>
          </a:bodyPr>
          <a:lstStyle>
            <a:lvl1pPr algn="l">
              <a:defRPr sz="3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Outlines</a:t>
            </a:r>
            <a:endParaRPr lang="en-US" dirty="0"/>
          </a:p>
        </p:txBody>
      </p:sp>
      <p:sp>
        <p:nvSpPr>
          <p:cNvPr id="214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1333-E395-4715-B024-6BAEFC6DD246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56D9-BE96-4689-B6E6-592DC9C2C6D6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FA3F-5099-44A4-BD1A-682E0AF09C9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D1EC-2447-4D3E-8FD4-592502B7C27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2FAE1"/>
            </a:gs>
            <a:gs pos="34000">
              <a:srgbClr val="9EEAB6"/>
            </a:gs>
            <a:gs pos="100000">
              <a:srgbClr val="007434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89FF-4103-4655-AE67-2178FEA1AF9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6D83F-BB99-4BC7-AFFA-0DF92A2FBD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868822"/>
            <a:ext cx="9144000" cy="1531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868" y="2987079"/>
            <a:ext cx="9121090" cy="1362075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800" b="1" dirty="0">
                <a:latin typeface="Centaur" panose="02030504050205020304" pitchFamily="18" charset="0"/>
              </a:rPr>
              <a:t>Dengke Wang</a:t>
            </a:r>
            <a:br>
              <a:rPr lang="en-US" altLang="zh-CN" sz="1800" b="1" dirty="0">
                <a:latin typeface="Centaur" panose="02030504050205020304" pitchFamily="18" charset="0"/>
              </a:rPr>
            </a:br>
            <a:r>
              <a:rPr lang="en-US" altLang="zh-CN" sz="1800" b="1" dirty="0">
                <a:latin typeface="Centaur" panose="02030504050205020304" pitchFamily="18" charset="0"/>
              </a:rPr>
              <a:t>KAUST,  CTL</a:t>
            </a:r>
            <a:r>
              <a:rPr lang="en-GB" sz="1800" cap="none" dirty="0"/>
              <a:t> </a:t>
            </a:r>
            <a:endParaRPr lang="en-GB" sz="1800" cap="none" dirty="0"/>
          </a:p>
        </p:txBody>
      </p:sp>
      <p:pic>
        <p:nvPicPr>
          <p:cNvPr id="2050" name="Picture 2" descr="P:\pictures\imagesCARYPSFL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93" y="3858662"/>
            <a:ext cx="2608465" cy="15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pictures\kaust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8" y="3858662"/>
            <a:ext cx="2518919" cy="15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755" y="3858662"/>
            <a:ext cx="1435699" cy="15515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E6D83F-BB99-4BC7-AFFA-0DF92A2FBD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867324"/>
            <a:ext cx="2559036" cy="1542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8115" y="1666875"/>
            <a:ext cx="8888730" cy="954107"/>
          </a:xfrm>
          <a:prstGeom prst="rect">
            <a:avLst/>
          </a:prstGeom>
          <a:gradFill flip="none" rotWithShape="1">
            <a:gsLst>
              <a:gs pos="0">
                <a:srgbClr val="D2FAE1"/>
              </a:gs>
              <a:gs pos="0">
                <a:srgbClr val="9EEAB6">
                  <a:alpha val="90000"/>
                </a:srgbClr>
              </a:gs>
              <a:gs pos="100000">
                <a:srgbClr val="007434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High GF coding in Frequency Hopping for Direct-to-Space IoT System</a:t>
            </a:r>
            <a:endParaRPr lang="en-US" altLang="zh-C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115" y="668509"/>
            <a:ext cx="208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WWRF-47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828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7E6D83F-BB99-4BC7-AFFA-0DF92A2FBD2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 GF Coding Frequency Hopping(</a:t>
            </a:r>
            <a:r>
              <a:rPr lang="en-US" altLang="zh-CN" dirty="0" err="1"/>
              <a:t>HiGFC</a:t>
            </a:r>
            <a:r>
              <a:rPr lang="en-US" altLang="zh-CN" dirty="0"/>
              <a:t>-FH) design</a:t>
            </a:r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1325630" y="5724957"/>
            <a:ext cx="634495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Correcting coding concept in FH-SS random access protocol: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GF(2) vs. GF(16), Where each white block denotes a bit, and a gray block denotes a symbol with a length of 4 bits.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385" y="1748155"/>
            <a:ext cx="7524750" cy="3819525"/>
          </a:xfrm>
          <a:prstGeom prst="rect">
            <a:avLst/>
          </a:prstGeom>
        </p:spPr>
      </p:pic>
    </p:spTree>
  </p:cSld>
  <p:clrMapOvr>
    <a:masterClrMapping/>
  </p:clrMapOvr>
  <p:transition advTm="14774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7E6D83F-BB99-4BC7-AFFA-0DF92A2FBD2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52400" y="1577515"/>
            <a:ext cx="704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System structure</a:t>
            </a:r>
            <a:endParaRPr lang="zh-CN" altLang="en-US" sz="2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30" y="2214867"/>
            <a:ext cx="6362839" cy="3169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19" y="6168812"/>
            <a:ext cx="3638737" cy="5524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440116" y="5661279"/>
                <a:ext cx="1371600" cy="3683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𝜃𝜖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[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𝜃</m:t>
                      </m:r>
                      <m:r>
                        <a:rPr lang="en-US" altLang="zh-CN" i="1" baseline="-250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𝑚𝑖𝑛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90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16" y="5661279"/>
                <a:ext cx="1371600" cy="368300"/>
              </a:xfrm>
              <a:prstGeom prst="rect">
                <a:avLst/>
              </a:prstGeom>
              <a:blipFill rotWithShape="1">
                <a:blip r:embed="rId3"/>
                <a:stretch>
                  <a:fillRect l="-42" t="-69" r="42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Tm="5169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7E6D83F-BB99-4BC7-AFFA-0DF92A2FBD2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52400" y="1577515"/>
            <a:ext cx="704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Channel model</a:t>
            </a:r>
            <a:endParaRPr lang="zh-CN" altLang="en-US" sz="2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7898" y="2519984"/>
            <a:ext cx="3029243" cy="10064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136069" y="3803157"/>
                <a:ext cx="6651943" cy="1485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   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: index of device</a:t>
                </a:r>
                <a:endPara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total antenna gain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 dirty="0" err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 the fading power of shadowed-Rician (SR) model</a:t>
                </a:r>
                <a:endPara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   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𝑃𝐿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 total path loss, including 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Atmospheric </a:t>
                </a:r>
                <a:r>
                  <a:rPr lang="en-US" altLang="zh-C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loss,Polarization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loss, Antenna misalignment loss and free space pathloss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069" y="3803157"/>
                <a:ext cx="6651943" cy="1485900"/>
              </a:xfrm>
              <a:prstGeom prst="rect">
                <a:avLst/>
              </a:prstGeom>
              <a:blipFill rotWithShape="1">
                <a:blip r:embed="rId2"/>
                <a:stretch>
                  <a:fillRect l="-8" t="-10" r="4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Tm="3542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7E6D83F-BB99-4BC7-AFFA-0DF92A2FBD2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52399" y="2645392"/>
                <a:ext cx="8718243" cy="1419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CN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e>
                        <m:r>
                          <a:rPr lang="en-US" altLang="zh-CN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𝐶𝑖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probability of bit error in the collided,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err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𝑒</m:t>
                    </m:r>
                    <m:r>
                      <a:rPr lang="en-US" altLang="zh-CN" sz="1600" i="1" dirty="0" err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altLang="zh-CN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𝐶𝑖</m:t>
                        </m:r>
                      </m:e>
                    </m:acc>
                    <m:r>
                      <a:rPr lang="en-US" altLang="zh-CN" sz="1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 the average bit error rate caused by channel effect and noise. 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𝑝</m:t>
                    </m:r>
                    <m:r>
                      <a:rPr lang="en-US" altLang="zh-CN" sz="1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zh-CN" sz="1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probability of collision.</a:t>
                </a:r>
                <a:endParaRPr lang="en-US" altLang="zh-CN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2645392"/>
                <a:ext cx="8718243" cy="1419860"/>
              </a:xfrm>
              <a:prstGeom prst="rect">
                <a:avLst/>
              </a:prstGeom>
              <a:blipFill rotWithShape="1">
                <a:blip r:embed="rId1"/>
                <a:stretch>
                  <a:fillRect l="-7" t="-43" r="4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152400" y="1567541"/>
            <a:ext cx="704413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Modified collision model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32" y="2645392"/>
            <a:ext cx="4298643" cy="4878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32" y="3893144"/>
            <a:ext cx="3068237" cy="6112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152400" y="3952086"/>
                <a:ext cx="8718243" cy="1168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𝐾</m:t>
                    </m:r>
                    <m:r>
                      <a:rPr lang="en-US" altLang="zh-CN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conditional probability given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interferenc, and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follows a Poisson distribution.</a:t>
                </a:r>
                <a:endParaRPr lang="en-US" altLang="zh-CN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952086"/>
                <a:ext cx="8718243" cy="1168400"/>
              </a:xfrm>
              <a:prstGeom prst="rect">
                <a:avLst/>
              </a:prstGeom>
              <a:blipFill rotWithShape="1">
                <a:blip r:embed="rId4"/>
                <a:stretch>
                  <a:fillRect t="-41" r="4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832" y="4941715"/>
            <a:ext cx="2432175" cy="425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152399" y="4975329"/>
                <a:ext cx="871824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dirty="0">
                  <a:solidFill>
                    <a:srgbClr val="000000"/>
                  </a:solidFill>
                  <a:latin typeface="LMRoman10-Regular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LMRoman10-Regular"/>
                </a:endParaRPr>
              </a:p>
              <a:p>
                <a:r>
                  <a:rPr lang="en-US" altLang="zh-CN" sz="160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dirty="0">
                            <a:latin typeface="+mj-lt"/>
                          </a:rPr>
                        </m:ctrlPr>
                      </m:sSubPr>
                      <m:e>
                        <m:r>
                          <a:rPr lang="en-US" altLang="zh-CN" sz="1600" dirty="0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en-US" altLang="zh-CN" sz="1600" dirty="0">
                            <a:latin typeface="+mj-lt"/>
                          </a:rPr>
                          <m:t>ℎ</m:t>
                        </m:r>
                      </m:sub>
                    </m:sSub>
                    <m:r>
                      <a:rPr lang="en-US" altLang="zh-CN" sz="1600" dirty="0">
                        <a:latin typeface="+mj-lt"/>
                      </a:rPr>
                      <m:t> </m:t>
                    </m:r>
                  </m:oMath>
                </a14:m>
                <a:r>
                  <a:rPr lang="en-US" altLang="zh-CN" sz="1600" i="0" dirty="0">
                    <a:latin typeface="+mj-lt"/>
                  </a:rPr>
                  <a:t>is the average hit probability.</a:t>
                </a:r>
                <a:endParaRPr lang="en-US" altLang="zh-CN" sz="1600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4975329"/>
                <a:ext cx="8718243" cy="892552"/>
              </a:xfrm>
              <a:prstGeom prst="rect">
                <a:avLst/>
              </a:prstGeom>
              <a:blipFill rotWithShape="1">
                <a:blip r:embed="rId6"/>
                <a:stretch>
                  <a:fillRect l="-7" t="-1861" r="4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7E6D83F-BB99-4BC7-AFFA-0DF92A2FBD2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model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52400" y="1567541"/>
            <a:ext cx="70441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Codeword Error Rate 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425757" y="2512826"/>
                <a:ext cx="8718243" cy="344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dirty="0">
                  <a:solidFill>
                    <a:srgbClr val="000000"/>
                  </a:solidFill>
                  <a:latin typeface="LMRoman10-Regular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LMRoman10-Regular"/>
                </a:endParaRPr>
              </a:p>
              <a:p>
                <a:r>
                  <a:rPr lang="en-US" altLang="zh-CN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+mj-lt"/>
                  </a:rPr>
                  <a:t>: </a:t>
                </a:r>
                <a:r>
                  <a:rPr lang="en-US" altLang="zh-CN" i="0" dirty="0">
                    <a:latin typeface="+mj-lt"/>
                  </a:rPr>
                  <a:t>is the probability </a:t>
                </a:r>
                <a:r>
                  <a:rPr lang="en-US" altLang="zh-CN" dirty="0">
                    <a:latin typeface="+mj-lt"/>
                  </a:rPr>
                  <a:t>that </a:t>
                </a:r>
                <a:r>
                  <a:rPr lang="en-US" altLang="zh-CN" dirty="0"/>
                  <a:t>the parity check is passed and all bits in this symbol are correct</a:t>
                </a:r>
                <a:r>
                  <a:rPr lang="en-US" altLang="zh-CN" sz="1600" i="0" dirty="0">
                    <a:latin typeface="+mj-lt"/>
                  </a:rPr>
                  <a:t>. </a:t>
                </a:r>
                <a:endParaRPr lang="en-US" altLang="zh-CN" sz="1600" i="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+mj-lt"/>
                  </a:rPr>
                  <a:t> : </a:t>
                </a:r>
                <a:r>
                  <a:rPr lang="en-US" altLang="zh-CN" dirty="0"/>
                  <a:t>the parity check is lost.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pass parity check, but there are bit errors</a:t>
                </a:r>
                <a:r>
                  <a:rPr lang="en-US" altLang="zh-CN" sz="1600" dirty="0"/>
                  <a:t>. </a:t>
                </a:r>
                <a:endParaRPr lang="en-US" altLang="zh-CN" sz="1600" dirty="0"/>
              </a:p>
              <a:p>
                <a:endParaRPr lang="en-US" altLang="zh-CN" sz="1600" dirty="0"/>
              </a:p>
              <a:p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dirty="0"/>
                        </m:ctrlPr>
                      </m:acc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altLang="zh-CN" dirty="0"/>
                  <a:t> is the set where:  	</a:t>
                </a:r>
                <a:endParaRPr lang="en-US" altLang="zh-CN" dirty="0"/>
              </a:p>
              <a:p>
                <a:r>
                  <a:rPr lang="en-US" altLang="zh-CN" dirty="0"/>
                  <a:t>		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		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Where,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denote the number of ‘Erasure’,  ‘Error’ and ‘Correct’  symbols, n is the number of symbols per codeword,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is the correct capacity.</a:t>
                </a:r>
                <a:endParaRPr lang="en-US" altLang="zh-CN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57" y="2512826"/>
                <a:ext cx="8718243" cy="3446145"/>
              </a:xfrm>
              <a:prstGeom prst="rect">
                <a:avLst/>
              </a:prstGeom>
              <a:blipFill rotWithShape="1">
                <a:blip r:embed="rId1"/>
                <a:stretch>
                  <a:fillRect l="-4" t="-483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30" y="2159000"/>
            <a:ext cx="5132705" cy="7296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41" y="142323"/>
            <a:ext cx="6172200" cy="815365"/>
          </a:xfrm>
        </p:spPr>
        <p:txBody>
          <a:bodyPr>
            <a:normAutofit/>
          </a:bodyPr>
          <a:lstStyle/>
          <a:p>
            <a:r>
              <a:rPr lang="en-US" dirty="0"/>
              <a:t>Key Results 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326523" y="6069346"/>
            <a:ext cx="379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Sensitivity of SF7,  SF12 and FHSS:</a:t>
            </a:r>
            <a:endParaRPr lang="en-US" altLang="zh-CN" dirty="0"/>
          </a:p>
          <a:p>
            <a:r>
              <a:rPr lang="en-US" altLang="zh-CN" dirty="0"/>
              <a:t>	     -127,  -140 and -137  dBm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6264" y="1484286"/>
            <a:ext cx="5479489" cy="44497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41" y="142323"/>
            <a:ext cx="6172200" cy="815365"/>
          </a:xfrm>
        </p:spPr>
        <p:txBody>
          <a:bodyPr>
            <a:normAutofit/>
          </a:bodyPr>
          <a:lstStyle/>
          <a:p>
            <a:r>
              <a:rPr lang="en-US" dirty="0"/>
              <a:t>Key Results 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 rot="10800000" flipH="1" flipV="1">
            <a:off x="5541108" y="2690121"/>
            <a:ext cx="3417262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altLang="zh-CN" dirty="0"/>
              <a:t>θ</a:t>
            </a:r>
            <a:r>
              <a:rPr lang="en-US" altLang="el-GR" baseline="-25000" dirty="0"/>
              <a:t>min</a:t>
            </a:r>
            <a:r>
              <a:rPr lang="en-US" altLang="zh-CN" dirty="0"/>
              <a:t>  &lt; 15, </a:t>
            </a:r>
            <a:endParaRPr lang="en-US" altLang="zh-CN" dirty="0"/>
          </a:p>
          <a:p>
            <a:r>
              <a:rPr lang="en-US" altLang="zh-CN" dirty="0"/>
              <a:t>BER(2) &lt; </a:t>
            </a:r>
            <a:r>
              <a:rPr lang="en-US" altLang="zh-CN" dirty="0">
                <a:sym typeface="+mn-ea"/>
              </a:rPr>
              <a:t>BER</a:t>
            </a:r>
            <a:r>
              <a:rPr lang="en-US" altLang="zh-CN" dirty="0"/>
              <a:t>(16)</a:t>
            </a:r>
            <a:endParaRPr lang="en-US" altLang="zh-CN" dirty="0"/>
          </a:p>
          <a:p>
            <a:endParaRPr lang="en-US" altLang="zh-CN" dirty="0"/>
          </a:p>
          <a:p>
            <a:pPr marL="342900" indent="-342900">
              <a:buAutoNum type="arabicPeriod" startAt="2"/>
            </a:pPr>
            <a:r>
              <a:rPr lang="en-US" altLang="zh-CN" dirty="0"/>
              <a:t>15 &lt; </a:t>
            </a:r>
            <a:r>
              <a:rPr lang="el-GR" altLang="zh-CN" dirty="0">
                <a:sym typeface="+mn-ea"/>
              </a:rPr>
              <a:t>θ</a:t>
            </a:r>
            <a:r>
              <a:rPr lang="en-US" altLang="el-GR" baseline="-25000" dirty="0">
                <a:sym typeface="+mn-ea"/>
              </a:rPr>
              <a:t>min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/>
              <a:t>  &lt; 20, </a:t>
            </a:r>
            <a:endParaRPr lang="en-US" altLang="zh-CN" dirty="0"/>
          </a:p>
          <a:p>
            <a:r>
              <a:rPr lang="en-US" altLang="zh-CN" dirty="0">
                <a:sym typeface="+mn-ea"/>
              </a:rPr>
              <a:t>BER</a:t>
            </a:r>
            <a:r>
              <a:rPr lang="en-US" altLang="zh-CN" dirty="0"/>
              <a:t>(2) &gt; </a:t>
            </a:r>
            <a:r>
              <a:rPr lang="en-US" altLang="zh-CN" dirty="0">
                <a:sym typeface="+mn-ea"/>
              </a:rPr>
              <a:t>BER</a:t>
            </a:r>
            <a:r>
              <a:rPr lang="en-US" altLang="zh-CN" dirty="0"/>
              <a:t>(16)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 </a:t>
            </a:r>
            <a:r>
              <a:rPr lang="el-GR" altLang="zh-CN" dirty="0">
                <a:sym typeface="+mn-ea"/>
              </a:rPr>
              <a:t>θ</a:t>
            </a:r>
            <a:r>
              <a:rPr lang="en-US" altLang="el-GR" baseline="-25000" dirty="0">
                <a:sym typeface="+mn-ea"/>
              </a:rPr>
              <a:t>min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/>
              <a:t>  &gt; 20, </a:t>
            </a:r>
            <a:endParaRPr lang="en-US" altLang="zh-CN" dirty="0"/>
          </a:p>
          <a:p>
            <a:r>
              <a:rPr lang="en-US" altLang="zh-CN" dirty="0"/>
              <a:t>the noise error is negligible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44562" y="6015789"/>
            <a:ext cx="54618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BCH(15,5,6) for GF(2) , and RS(15,5,10) for GF(16)</a:t>
            </a:r>
            <a:endParaRPr lang="en-US" altLang="zh-C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Altitude of satellite: 150km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number: 100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205" y="1944370"/>
            <a:ext cx="4784725" cy="3928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41" y="142323"/>
            <a:ext cx="6172200" cy="815365"/>
          </a:xfrm>
        </p:spPr>
        <p:txBody>
          <a:bodyPr>
            <a:normAutofit/>
          </a:bodyPr>
          <a:lstStyle/>
          <a:p>
            <a:r>
              <a:rPr lang="en-US" dirty="0"/>
              <a:t>Key Results 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407660" y="3255010"/>
            <a:ext cx="27546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When BER is low, such as </a:t>
            </a:r>
            <a:r>
              <a:rPr lang="en-US" altLang="zh-C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BER is about 10^-4,</a:t>
            </a:r>
            <a:endParaRPr lang="en-US" altLang="zh-CN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zh-CN" dirty="0"/>
          </a:p>
          <a:p>
            <a:r>
              <a:rPr lang="en-US" altLang="zh-CN" dirty="0"/>
              <a:t>Device number:</a:t>
            </a:r>
            <a:endParaRPr lang="en-US" altLang="zh-CN" dirty="0"/>
          </a:p>
          <a:p>
            <a:r>
              <a:rPr lang="en-US" altLang="zh-CN" dirty="0"/>
              <a:t>N(16E)  &gt;  N(16)  &gt; N(2)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40" y="1918335"/>
            <a:ext cx="4954270" cy="4027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4562" y="6015789"/>
            <a:ext cx="546184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BCH(15,5,6) for GF(2) , and RS(15,5,10) for GF(16)</a:t>
            </a:r>
            <a:endParaRPr lang="en-US" altLang="zh-C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Altitude of satellite: 150km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ym typeface="+mn-ea"/>
              </a:rPr>
              <a:t>Range: 100km</a:t>
            </a:r>
            <a:endParaRPr lang="en-US" altLang="zh-CN" sz="1600" dirty="0"/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41" y="142323"/>
            <a:ext cx="6172200" cy="815365"/>
          </a:xfrm>
        </p:spPr>
        <p:txBody>
          <a:bodyPr>
            <a:normAutofit/>
          </a:bodyPr>
          <a:lstStyle/>
          <a:p>
            <a:r>
              <a:rPr lang="en-US" dirty="0"/>
              <a:t>Key Results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225143" y="3216739"/>
                <a:ext cx="3783965" cy="147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BER is about 10^-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:</a:t>
                </a:r>
                <a:endParaRPr lang="en-US" altLang="zh-CN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ym typeface="+mn-ea"/>
                  </a:rPr>
                  <a:t>N(16E)  &gt; N(Con) &gt;N(16)  &gt; N(2)</a:t>
                </a:r>
                <a:endParaRPr lang="en-US" altLang="zh-CN" dirty="0">
                  <a:sym typeface="+mn-ea"/>
                </a:endParaRPr>
              </a:p>
              <a:p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GF(16)E = 140%(3.8dB) 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</a:t>
                </a:r>
                <a:endParaRPr lang="en-US" altLang="zh-C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3216739"/>
                <a:ext cx="3783965" cy="1476375"/>
              </a:xfrm>
              <a:prstGeom prst="rect">
                <a:avLst/>
              </a:prstGeom>
              <a:blipFill rotWithShape="1">
                <a:blip r:embed="rId1"/>
                <a:stretch>
                  <a:fillRect l="-10" t="-31" r="10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41" y="1736279"/>
            <a:ext cx="4678101" cy="38561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0762" y="5672889"/>
            <a:ext cx="5461844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Simulation beyond collision model,</a:t>
            </a:r>
            <a:endParaRPr lang="en-US" altLang="zh-C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BCH(15,5,6) for GF(2) , and RS(15,5,10) for GF(16)</a:t>
            </a:r>
            <a:endParaRPr lang="en-US" altLang="zh-CN" sz="16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Altitude of satellite: 150km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ym typeface="+mn-ea"/>
              </a:rPr>
              <a:t>Range: 100km</a:t>
            </a:r>
            <a:endParaRPr lang="en-US" altLang="zh-CN" sz="1600" dirty="0">
              <a:sym typeface="+mn-ea"/>
            </a:endParaRPr>
          </a:p>
          <a:p>
            <a:endParaRPr lang="en-US" altLang="zh-CN" sz="1600" dirty="0">
              <a:sym typeface="+mn-ea"/>
            </a:endParaRPr>
          </a:p>
          <a:p>
            <a:endParaRPr lang="en-US" altLang="zh-CN" sz="1600" dirty="0"/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41" y="142323"/>
            <a:ext cx="6172200" cy="815365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0441" y="2423814"/>
            <a:ext cx="84836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A new system design is particularly promising for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DtS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mMTC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improve the performance with FH-SS modulation.</a:t>
            </a:r>
            <a:endParaRPr lang="en-US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An analytical model based on a modified collision model and a simulation are proposed for the proposed designs. </a:t>
            </a:r>
            <a:endParaRPr lang="en-US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Our results show that the proposed system design can support larger scale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DtS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networks. The high GF coding with erasure design outperforms the binary coding like BCH and convolutional coding used in LR-FHSS.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7E6D83F-BB99-4BC7-AFFA-0DF92A2FBD2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-98885" y="1726416"/>
            <a:ext cx="89655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Wingdings" panose="05000000000000000000" pitchFamily="2" charset="2"/>
              <a:buChar char="u"/>
            </a:pPr>
            <a:r>
              <a:rPr lang="en-US" altLang="zh-CN" dirty="0"/>
              <a:t>Motivation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Overview of Internet of Things in 5G beyond and 6G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Non-Terrestrial Networks(NTN)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Frequency Hopping Spread Spectrum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dirty="0"/>
              <a:t>High GF Coding Frequency Hopping(</a:t>
            </a:r>
            <a:r>
              <a:rPr lang="en-US" altLang="zh-CN" dirty="0" err="1"/>
              <a:t>HiGFC</a:t>
            </a:r>
            <a:r>
              <a:rPr lang="en-US" altLang="zh-CN" dirty="0"/>
              <a:t>-FH) design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FH with high GF 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System model 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dirty="0"/>
              <a:t>Analytic model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Modified collision model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Error rate analysis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Key results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Conclusion</a:t>
            </a:r>
            <a:endParaRPr lang="en-US" altLang="zh-CN" dirty="0"/>
          </a:p>
        </p:txBody>
      </p:sp>
    </p:spTree>
  </p:cSld>
  <p:clrMapOvr>
    <a:masterClrMapping/>
  </p:clrMapOvr>
  <p:transition advTm="4117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41" y="142323"/>
            <a:ext cx="6172200" cy="815365"/>
          </a:xfrm>
        </p:spPr>
        <p:txBody>
          <a:bodyPr>
            <a:normAutofit/>
          </a:bodyPr>
          <a:lstStyle/>
          <a:p>
            <a:r>
              <a:rPr lang="en-US" dirty="0"/>
              <a:t>Thanks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41686" y="3429000"/>
            <a:ext cx="8483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en-US" altLang="zh-CN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zh-CN" sz="48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0194" y="0"/>
            <a:ext cx="1971675" cy="10305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Motivation</a:t>
            </a:r>
            <a:endParaRPr lang="en-US" altLang="zh-CN" sz="2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内容占位符 5" descr="图表, 条形图&#10;&#10;描述已自动生成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7" y="1539834"/>
            <a:ext cx="5085525" cy="377600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75638" y="6356350"/>
            <a:ext cx="3857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E6D83F-BB99-4BC7-AFFA-0DF92A2FBD25}" type="slidenum">
              <a:rPr lang="en-US">
                <a:solidFill>
                  <a:schemeClr val="tx1">
                    <a:alpha val="80000"/>
                  </a:schemeClr>
                </a:solidFill>
              </a:rPr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8066" y="1574020"/>
            <a:ext cx="2404919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over </a:t>
            </a:r>
            <a:r>
              <a:rPr lang="en-US" altLang="zh-CN" sz="1800" b="0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billion </a:t>
            </a:r>
            <a:r>
              <a:rPr lang="en-US" altLang="zh-CN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 devices in 2020;</a:t>
            </a:r>
            <a:endParaRPr lang="en-US" altLang="zh-CN" sz="18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2025 there will be</a:t>
            </a:r>
            <a:endParaRPr lang="en-US" altLang="zh-CN" sz="18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  <a:r>
              <a:rPr lang="en-US" altLang="zh-CN" sz="1800" b="0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billion </a:t>
            </a:r>
            <a:r>
              <a:rPr lang="en-US" altLang="zh-CN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IoT devices;</a:t>
            </a:r>
            <a:endParaRPr lang="en-US" altLang="zh-CN" sz="18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8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IoT market is expected to reach 1567 billion US dollars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2554" y="6356350"/>
            <a:ext cx="810041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zh-CN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Vaezi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Azari, S. R. </a:t>
            </a:r>
            <a:r>
              <a:rPr lang="en-US" altLang="zh-CN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Khosravirad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altLang="zh-CN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Shirvanimoghaddam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 M. Azari, D. </a:t>
            </a:r>
            <a:r>
              <a:rPr lang="en-US" altLang="zh-CN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Chasaki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P. </a:t>
            </a:r>
            <a:r>
              <a:rPr lang="en-US" altLang="zh-CN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Popovski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“Cellular, wide-area, </a:t>
            </a:r>
            <a:endParaRPr lang="en-US" altLang="zh-CN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non-terrestrial IoT: A survey on 5g advances and the road towards 6G,” IEEE Communications Surveys &amp; Tutorials, 2022. </a:t>
            </a:r>
            <a:endParaRPr lang="zh-CN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874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822330" y="1892808"/>
            <a:ext cx="1150536" cy="899673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000" y="376881"/>
            <a:ext cx="3777053" cy="58000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0554" y="704088"/>
            <a:ext cx="3256415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3100">
                <a:latin typeface="+mj-lt"/>
                <a:cs typeface="+mj-cs"/>
              </a:rPr>
              <a:t>Motivation</a:t>
            </a:r>
            <a:endParaRPr lang="en-US" altLang="zh-CN" sz="3100">
              <a:latin typeface="+mj-lt"/>
              <a:cs typeface="+mj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0554" y="2066544"/>
            <a:ext cx="3256415" cy="378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1900" b="1" i="1" u="none" strike="noStrike" baseline="0" dirty="0">
                <a:solidFill>
                  <a:schemeClr val="bg1"/>
                </a:solidFill>
              </a:rPr>
              <a:t>Use cases:</a:t>
            </a:r>
            <a:endParaRPr lang="en-US" altLang="zh-CN" sz="1900" b="1" i="1" u="none" strike="noStrike" baseline="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900" b="1" i="0" u="none" strike="noStrike" baseline="0" dirty="0">
                <a:solidFill>
                  <a:schemeClr val="bg1"/>
                </a:solidFill>
              </a:rPr>
              <a:t>enhanced mobile broadband (</a:t>
            </a:r>
            <a:r>
              <a:rPr lang="en-US" altLang="zh-CN" sz="1900" b="1" i="0" u="none" strike="noStrike" baseline="0" dirty="0" err="1">
                <a:solidFill>
                  <a:schemeClr val="bg1"/>
                </a:solidFill>
              </a:rPr>
              <a:t>eMBB</a:t>
            </a:r>
            <a:r>
              <a:rPr lang="en-US" altLang="zh-CN" sz="1900" b="1" i="0" u="none" strike="noStrike" baseline="0" dirty="0">
                <a:solidFill>
                  <a:schemeClr val="bg1"/>
                </a:solidFill>
              </a:rPr>
              <a:t>)</a:t>
            </a:r>
            <a:endParaRPr lang="en-US" altLang="zh-CN" sz="1900" b="1" i="0" u="none" strike="noStrike" baseline="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900" b="1" i="0" u="none" strike="noStrike" baseline="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900" b="1" i="0" u="none" strike="noStrike" baseline="0" dirty="0">
                <a:solidFill>
                  <a:schemeClr val="bg1"/>
                </a:solidFill>
              </a:rPr>
              <a:t>ultra-reliable low-latency communications (URLLC)</a:t>
            </a:r>
            <a:endParaRPr lang="en-US" altLang="zh-CN" sz="19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900" b="1" i="0" u="none" strike="noStrike" baseline="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900" b="1" i="0" u="none" strike="noStrike" baseline="0" dirty="0">
                <a:solidFill>
                  <a:schemeClr val="bg1"/>
                </a:solidFill>
              </a:rPr>
              <a:t> massive Machine-type communications (mMTC)</a:t>
            </a:r>
            <a:endParaRPr lang="en-US" altLang="zh-CN" sz="1900" b="1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E6D83F-BB99-4BC7-AFFA-0DF92A2FBD25}" type="slidenum">
              <a:rPr lang="en-US" smtClean="0"/>
            </a:fld>
            <a:endParaRPr lang="en-US"/>
          </a:p>
        </p:txBody>
      </p:sp>
      <p:cxnSp>
        <p:nvCxnSpPr>
          <p:cNvPr id="48" name="直接箭头连接符 47"/>
          <p:cNvCxnSpPr/>
          <p:nvPr/>
        </p:nvCxnSpPr>
        <p:spPr>
          <a:xfrm flipH="1" flipV="1">
            <a:off x="3621024" y="4601261"/>
            <a:ext cx="776583" cy="175565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4572000" y="4689043"/>
            <a:ext cx="2532523" cy="129479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Low-cost, low-energy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Small volumes of data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Massive deployment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Extreme coverage</a:t>
            </a:r>
            <a:endParaRPr lang="zh-CN" altLang="en-US" dirty="0"/>
          </a:p>
        </p:txBody>
      </p:sp>
      <p:sp>
        <p:nvSpPr>
          <p:cNvPr id="53" name="矩形: 圆角 52"/>
          <p:cNvSpPr/>
          <p:nvPr/>
        </p:nvSpPr>
        <p:spPr>
          <a:xfrm>
            <a:off x="5324094" y="2904319"/>
            <a:ext cx="2267712" cy="1559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High Reliability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High availability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Industrial protocols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Synchronization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Low latency</a:t>
            </a:r>
            <a:endParaRPr lang="zh-CN" altLang="en-US" dirty="0"/>
          </a:p>
        </p:txBody>
      </p:sp>
      <p:cxnSp>
        <p:nvCxnSpPr>
          <p:cNvPr id="54" name="直接箭头连接符 53"/>
          <p:cNvCxnSpPr/>
          <p:nvPr/>
        </p:nvCxnSpPr>
        <p:spPr>
          <a:xfrm flipH="1">
            <a:off x="3717723" y="3708172"/>
            <a:ext cx="1153954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: 圆角 57"/>
          <p:cNvSpPr/>
          <p:nvPr/>
        </p:nvSpPr>
        <p:spPr>
          <a:xfrm>
            <a:off x="4778528" y="1658352"/>
            <a:ext cx="2267712" cy="1021210"/>
          </a:xfrm>
          <a:prstGeom prst="roundRect">
            <a:avLst/>
          </a:prstGeom>
          <a:solidFill>
            <a:srgbClr val="3048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High throughput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Large data volumes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Low latency</a:t>
            </a:r>
            <a:endParaRPr lang="zh-CN" altLang="en-US" dirty="0"/>
          </a:p>
        </p:txBody>
      </p:sp>
      <p:cxnSp>
        <p:nvCxnSpPr>
          <p:cNvPr id="59" name="直接箭头连接符 58"/>
          <p:cNvCxnSpPr/>
          <p:nvPr/>
        </p:nvCxnSpPr>
        <p:spPr>
          <a:xfrm flipH="1">
            <a:off x="3621024" y="2390817"/>
            <a:ext cx="874136" cy="30946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297186" y="6446142"/>
            <a:ext cx="8100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“Cellular IoT evolution for industry digitalization,” 2019,https://www.ericsson.com/en/reports-and-papers/white-papers/cellular-iot-evolution-for-industry-digitalization.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45789" y="2081034"/>
            <a:ext cx="1441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/>
              <a:t>KPI</a:t>
            </a:r>
            <a:endParaRPr lang="zh-CN" altLang="en-US" b="1" i="1" dirty="0"/>
          </a:p>
        </p:txBody>
      </p:sp>
    </p:spTree>
  </p:cSld>
  <p:clrMapOvr>
    <a:masterClrMapping/>
  </p:clrMapOvr>
  <p:transition advTm="10533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Motivation</a:t>
            </a:r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668511" y="1600202"/>
            <a:ext cx="801828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for Massive IoT (mIoT) or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mMTC?</a:t>
            </a:r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b="1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8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ow Power Wide Area Networks (LPWANs):</a:t>
            </a:r>
            <a:endParaRPr lang="en-US" altLang="zh-CN" sz="1800" dirty="0">
              <a:solidFill>
                <a:srgbClr val="000000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353354" y="3482455"/>
            <a:ext cx="2532523" cy="129479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Low-cost, low-energy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  <a:p>
            <a:pPr algn="r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Small volumes of data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  <a:p>
            <a:pPr algn="r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Extreme coverage</a:t>
            </a:r>
            <a:endParaRPr lang="zh-CN" altLang="en-US" dirty="0"/>
          </a:p>
          <a:p>
            <a:pPr algn="r"/>
            <a:r>
              <a:rPr lang="en-US" altLang="zh-CN" sz="1800" b="0" i="0" u="none" strike="noStrike" baseline="0" dirty="0">
                <a:latin typeface="Calibri" panose="020F0502020204030204" pitchFamily="34" charset="0"/>
              </a:rPr>
              <a:t>Massive deployment</a:t>
            </a:r>
            <a:endParaRPr lang="en-US" altLang="zh-CN" sz="18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41689" y="3544559"/>
            <a:ext cx="3623022" cy="11988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cost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payload</a:t>
            </a: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area or long-range 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4267200" y="3050860"/>
            <a:ext cx="410455" cy="493699"/>
          </a:xfrm>
          <a:prstGeom prst="straightConnector1">
            <a:avLst/>
          </a:prstGeom>
          <a:ln w="50800">
            <a:solidFill>
              <a:srgbClr val="95B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941589" y="3749808"/>
            <a:ext cx="651221" cy="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942869" y="4002101"/>
            <a:ext cx="651221" cy="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941589" y="4281928"/>
            <a:ext cx="651221" cy="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徽标, 公司名称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0" y="5121411"/>
            <a:ext cx="1538088" cy="1538088"/>
          </a:xfrm>
          <a:prstGeom prst="rect">
            <a:avLst/>
          </a:prstGeom>
        </p:spPr>
      </p:pic>
      <p:pic>
        <p:nvPicPr>
          <p:cNvPr id="20" name="图片 19" descr="卡通画&#10;&#10;中度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26" y="5387524"/>
            <a:ext cx="2796388" cy="968828"/>
          </a:xfrm>
          <a:prstGeom prst="rect">
            <a:avLst/>
          </a:prstGeom>
        </p:spPr>
      </p:pic>
      <p:pic>
        <p:nvPicPr>
          <p:cNvPr id="22" name="图片 21" descr="徽标, 公司名称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76" y="5129287"/>
            <a:ext cx="1446124" cy="1446124"/>
          </a:xfrm>
          <a:prstGeom prst="rect">
            <a:avLst/>
          </a:prstGeom>
        </p:spPr>
      </p:pic>
    </p:spTree>
  </p:cSld>
  <p:clrMapOvr>
    <a:masterClrMapping/>
  </p:clrMapOvr>
  <p:transition advTm="5393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550704" y="3429000"/>
            <a:ext cx="3351485" cy="29275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779289" y="1581052"/>
            <a:ext cx="801828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for Massive IoT (mIoT) or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mMTC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1: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Solution: Satellite communication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b="1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Motivation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1058471" y="4086825"/>
            <a:ext cx="2335947" cy="853807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Range~30km</a:t>
            </a:r>
            <a:endParaRPr lang="en-US" altLang="zh-CN" sz="1200" dirty="0"/>
          </a:p>
          <a:p>
            <a:pPr algn="ctr"/>
            <a:r>
              <a:rPr lang="en-US" altLang="zh-CN" sz="1200" dirty="0"/>
              <a:t>Terrestrial networks</a:t>
            </a:r>
            <a:endParaRPr lang="zh-CN" altLang="en-US" sz="1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433067" y="3573247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Range&gt;100km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136322" y="5154492"/>
            <a:ext cx="323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Non-Terrestrial Networks</a:t>
            </a:r>
            <a:endParaRPr lang="en-US" altLang="zh-CN" dirty="0"/>
          </a:p>
          <a:p>
            <a:r>
              <a:rPr lang="en-US" altLang="zh-CN" dirty="0"/>
              <a:t>(UAV,HAPs, Satellite)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71" y="3290330"/>
            <a:ext cx="4580612" cy="2941354"/>
          </a:xfrm>
          <a:prstGeom prst="rect">
            <a:avLst/>
          </a:prstGeom>
        </p:spPr>
      </p:pic>
    </p:spTree>
  </p:cSld>
  <p:clrMapOvr>
    <a:masterClrMapping/>
  </p:clrMapOvr>
  <p:transition advTm="6142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779289" y="1581052"/>
            <a:ext cx="8846342" cy="4525963"/>
          </a:xfrm>
        </p:spPr>
        <p:txBody>
          <a:bodyPr>
            <a:normAutofit/>
          </a:bodyPr>
          <a:lstStyle/>
          <a:p>
            <a:r>
              <a:rPr lang="en-US" altLang="zh-CN" sz="24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for Massive IoT (mIoT) or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mMTC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2: 		Solution: 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Hopping Spread Spectrum(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FHSS)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b="1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D83F-BB99-4BC7-AFFA-0DF92A2FBD25}" type="slidenum">
              <a:rPr lang="en-US" smtClean="0"/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Motivation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2979557"/>
            <a:ext cx="3897451" cy="286155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52400" y="6259630"/>
            <a:ext cx="8100412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1.G. </a:t>
            </a:r>
            <a:r>
              <a:rPr lang="en-US" altLang="zh-CN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Boquet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altLang="zh-CN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Tuset-Peiró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F. Adelantado, T. </a:t>
            </a:r>
            <a:r>
              <a:rPr lang="en-US" altLang="zh-CN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Watteyne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X. </a:t>
            </a:r>
            <a:r>
              <a:rPr lang="en-US" altLang="zh-CN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Vilajosana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“LR-FHSS: Overview and performance analysis,” IEEE Communications Magazine, vol. 59, no. 3, pp. 30–36, 2021.</a:t>
            </a:r>
            <a:endParaRPr lang="zh-CN" alt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2.SX1261/62/ LR1110, Application Note: LR-FHSS System Performance</a:t>
            </a:r>
            <a:endParaRPr lang="en-US" altLang="zh-CN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79289" y="3558910"/>
          <a:ext cx="336908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29"/>
                <a:gridCol w="1123029"/>
                <a:gridCol w="1123029"/>
              </a:tblGrid>
              <a:tr h="370840"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t1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t2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User1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User2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User3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流程图: 接点 4"/>
          <p:cNvSpPr/>
          <p:nvPr/>
        </p:nvSpPr>
        <p:spPr>
          <a:xfrm>
            <a:off x="2353908" y="4035837"/>
            <a:ext cx="219847" cy="20673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乘号 5"/>
          <p:cNvSpPr/>
          <p:nvPr/>
        </p:nvSpPr>
        <p:spPr>
          <a:xfrm>
            <a:off x="3482673" y="4346854"/>
            <a:ext cx="229166" cy="3056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乘号 12"/>
          <p:cNvSpPr/>
          <p:nvPr/>
        </p:nvSpPr>
        <p:spPr>
          <a:xfrm>
            <a:off x="3482673" y="4708419"/>
            <a:ext cx="229166" cy="3056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6285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7E6D83F-BB99-4BC7-AFFA-0DF92A2FBD2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89" y="2751578"/>
            <a:ext cx="8966661" cy="20321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400" y="1577515"/>
            <a:ext cx="704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Packet structure</a:t>
            </a:r>
            <a:endParaRPr lang="zh-CN" altLang="en-US" sz="2400" b="1" dirty="0"/>
          </a:p>
        </p:txBody>
      </p:sp>
    </p:spTree>
  </p:cSld>
  <p:clrMapOvr>
    <a:masterClrMapping/>
  </p:clrMapOvr>
  <p:transition advTm="15239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7E6D83F-BB99-4BC7-AFFA-0DF92A2FBD25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317009" y="2428979"/>
            <a:ext cx="37590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distribution structure in LR-FHSS:</a:t>
            </a:r>
            <a:endParaRPr lang="en-US" altLang="zh-CN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Channel Width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(OCW):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137kH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Occupied Band Width(OBW):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488Hz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minimum separation band (MSB):</a:t>
            </a:r>
            <a:endParaRPr lang="en-US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3.9kHz </a:t>
            </a:r>
            <a:endParaRPr lang="en-US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400" y="1577515"/>
            <a:ext cx="704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Frequency partition</a:t>
            </a:r>
            <a:endParaRPr lang="zh-CN" altLang="en-US" sz="2400" b="1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400" y="2428875"/>
            <a:ext cx="5075555" cy="3068320"/>
          </a:xfrm>
          <a:prstGeom prst="rect">
            <a:avLst/>
          </a:prstGeom>
        </p:spPr>
      </p:pic>
    </p:spTree>
  </p:cSld>
  <p:clrMapOvr>
    <a:masterClrMapping/>
  </p:clrMapOvr>
  <p:transition advTm="147199"/>
</p:sld>
</file>

<file path=ppt/tags/tag1.xml><?xml version="1.0" encoding="utf-8"?>
<p:tagLst xmlns:p="http://schemas.openxmlformats.org/presentationml/2006/main">
  <p:tag name="KSO_WM_UNIT_TABLE_BEAUTIFY" val="smartTable{b8e7c0da-4031-4ce4-b8d5-a3d02097f4f5}"/>
</p:tagLst>
</file>

<file path=ppt/tags/tag2.xml><?xml version="1.0" encoding="utf-8"?>
<p:tagLst xmlns:p="http://schemas.openxmlformats.org/presentationml/2006/main">
  <p:tag name="KSO_WM_UNIT_PLACING_PICTURE_USER_VIEWPORT" val="{&quot;height&quot;:5985,&quot;width&quot;:9900}"/>
</p:tagLst>
</file>

<file path=ppt/tags/tag3.xml><?xml version="1.0" encoding="utf-8"?>
<p:tagLst xmlns:p="http://schemas.openxmlformats.org/presentationml/2006/main">
  <p:tag name="COMMONDATA" val="eyJoZGlkIjoiYTA1MmYxODNiMmM0ZmJlNmVlY2UwZWRhMjI1OTYyMTYifQ=="/>
  <p:tag name="KSO_WPP_MARK_KEY" val="52fa04a6-aa0c-4fbc-86d6-63a316cfef0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4925</Words>
  <Application>WPS 演示</Application>
  <PresentationFormat>全屏显示(4:3)</PresentationFormat>
  <Paragraphs>276</Paragraphs>
  <Slides>20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8" baseType="lpstr">
      <vt:lpstr>Arial</vt:lpstr>
      <vt:lpstr>宋体</vt:lpstr>
      <vt:lpstr>Wingdings</vt:lpstr>
      <vt:lpstr>Arial</vt:lpstr>
      <vt:lpstr>Calibri</vt:lpstr>
      <vt:lpstr>Centaur</vt:lpstr>
      <vt:lpstr>Times New Roman</vt:lpstr>
      <vt:lpstr>Open Sans</vt:lpstr>
      <vt:lpstr>Segoe Print</vt:lpstr>
      <vt:lpstr>MS PGothic</vt:lpstr>
      <vt:lpstr>Tahoma</vt:lpstr>
      <vt:lpstr>Calibri</vt:lpstr>
      <vt:lpstr>NimbusRomNo9L-Regu</vt:lpstr>
      <vt:lpstr>LMRoman10-Regular</vt:lpstr>
      <vt:lpstr>ClassicoURW-Reg</vt:lpstr>
      <vt:lpstr>LMRoman7-Regular</vt:lpstr>
      <vt:lpstr>LMRoman8-Regular</vt:lpstr>
      <vt:lpstr>CMMI10</vt:lpstr>
      <vt:lpstr>CMR10</vt:lpstr>
      <vt:lpstr>CMSY10</vt:lpstr>
      <vt:lpstr>微软雅黑</vt:lpstr>
      <vt:lpstr>Arial Unicode MS</vt:lpstr>
      <vt:lpstr>等线</vt:lpstr>
      <vt:lpstr>CMMI7</vt:lpstr>
      <vt:lpstr>Cambria Math</vt:lpstr>
      <vt:lpstr>MS Mincho</vt:lpstr>
      <vt:lpstr>CMR7</vt:lpstr>
      <vt:lpstr>1_Office Theme</vt:lpstr>
      <vt:lpstr>Dengke Wang KAUST,  CTL </vt:lpstr>
      <vt:lpstr>Outlines</vt:lpstr>
      <vt:lpstr>Motivation</vt:lpstr>
      <vt:lpstr>Motivation</vt:lpstr>
      <vt:lpstr>Motivation</vt:lpstr>
      <vt:lpstr>Motivation</vt:lpstr>
      <vt:lpstr>Motivation</vt:lpstr>
      <vt:lpstr>System model</vt:lpstr>
      <vt:lpstr>System model</vt:lpstr>
      <vt:lpstr>High GF Coding Frequency Hopping(HiGFC-FH) design</vt:lpstr>
      <vt:lpstr>System model</vt:lpstr>
      <vt:lpstr>System model</vt:lpstr>
      <vt:lpstr>Analysis model</vt:lpstr>
      <vt:lpstr>Analysis model</vt:lpstr>
      <vt:lpstr>Key Results </vt:lpstr>
      <vt:lpstr>Key Results </vt:lpstr>
      <vt:lpstr>Key Results </vt:lpstr>
      <vt:lpstr>Key Results </vt:lpstr>
      <vt:lpstr>Conclusions</vt:lpstr>
      <vt:lpstr>Thanks</vt:lpstr>
    </vt:vector>
  </TitlesOfParts>
  <Company>KAUST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</dc:creator>
  <cp:lastModifiedBy>65136</cp:lastModifiedBy>
  <cp:revision>545</cp:revision>
  <dcterms:created xsi:type="dcterms:W3CDTF">2019-05-12T08:58:00Z</dcterms:created>
  <dcterms:modified xsi:type="dcterms:W3CDTF">2022-06-21T07:37:11Z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A112A96EB50E4EC587437E542CF80D4D</vt:lpwstr>
  </property>
  <property fmtid="{D5CDD505-2E9C-101B-9397-08002B2CF9AE}" pid="3" name="KSOProductBuildVer">
    <vt:lpwstr>2052-11.1.0.11691</vt:lpwstr>
  </property>
</Properties>
</file>